
<file path=[Content_Types].xml><?xml version="1.0" encoding="utf-8"?>
<Types xmlns="http://schemas.openxmlformats.org/package/2006/content-types">
  <Default Extension="tiff" ContentType="image/tif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emf" ContentType="image/x-emf"/>
  <Default Extension="png" ContentType="image/png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66" r:id="rId13"/>
    <p:sldId id="267" r:id="rId14"/>
    <p:sldId id="268" r:id="rId15"/>
    <p:sldId id="269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4" r:id="rId29"/>
    <p:sldId id="283" r:id="rId30"/>
    <p:sldId id="285" r:id="rId31"/>
    <p:sldId id="286" r:id="rId32"/>
    <p:sldId id="289" r:id="rId33"/>
    <p:sldId id="287" r:id="rId34"/>
    <p:sldId id="288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11" r:id="rId54"/>
    <p:sldId id="308" r:id="rId55"/>
    <p:sldId id="309" r:id="rId56"/>
    <p:sldId id="310" r:id="rId5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9" autoAdjust="0"/>
    <p:restoredTop sz="94682" autoAdjust="0"/>
  </p:normalViewPr>
  <p:slideViewPr>
    <p:cSldViewPr snapToGrid="0" snapToObjects="1">
      <p:cViewPr>
        <p:scale>
          <a:sx n="150" d="100"/>
          <a:sy n="150" d="100"/>
        </p:scale>
        <p:origin x="-440" y="8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0" Type="http://schemas.openxmlformats.org/officeDocument/2006/relationships/presProps" Target="presProps.xml"/><Relationship Id="rId39" Type="http://schemas.openxmlformats.org/officeDocument/2006/relationships/slide" Target="slides/slide38.xml"/><Relationship Id="rId7" Type="http://schemas.openxmlformats.org/officeDocument/2006/relationships/slide" Target="slides/slide6.xml"/><Relationship Id="rId43" Type="http://schemas.openxmlformats.org/officeDocument/2006/relationships/slide" Target="slides/slide42.xml"/><Relationship Id="rId25" Type="http://schemas.openxmlformats.org/officeDocument/2006/relationships/slide" Target="slides/slide24.xml"/><Relationship Id="rId10" Type="http://schemas.openxmlformats.org/officeDocument/2006/relationships/slide" Target="slides/slide9.xml"/><Relationship Id="rId50" Type="http://schemas.openxmlformats.org/officeDocument/2006/relationships/slide" Target="slides/slide49.xml"/><Relationship Id="rId63" Type="http://schemas.openxmlformats.org/officeDocument/2006/relationships/tableStyles" Target="tableStyles.xml"/><Relationship Id="rId17" Type="http://schemas.openxmlformats.org/officeDocument/2006/relationships/slide" Target="slides/slide16.xml"/><Relationship Id="rId9" Type="http://schemas.openxmlformats.org/officeDocument/2006/relationships/slide" Target="slides/slide8.xml"/><Relationship Id="rId18" Type="http://schemas.openxmlformats.org/officeDocument/2006/relationships/slide" Target="slides/slide17.xml"/><Relationship Id="rId27" Type="http://schemas.openxmlformats.org/officeDocument/2006/relationships/slide" Target="slides/slide26.xml"/><Relationship Id="rId14" Type="http://schemas.openxmlformats.org/officeDocument/2006/relationships/slide" Target="slides/slide13.xml"/><Relationship Id="rId4" Type="http://schemas.openxmlformats.org/officeDocument/2006/relationships/slide" Target="slides/slide3.xml"/><Relationship Id="rId28" Type="http://schemas.openxmlformats.org/officeDocument/2006/relationships/slide" Target="slides/slide27.xml"/><Relationship Id="rId45" Type="http://schemas.openxmlformats.org/officeDocument/2006/relationships/slide" Target="slides/slide44.xml"/><Relationship Id="rId58" Type="http://schemas.openxmlformats.org/officeDocument/2006/relationships/notesMaster" Target="notesMasters/notesMaster1.xml"/><Relationship Id="rId42" Type="http://schemas.openxmlformats.org/officeDocument/2006/relationships/slide" Target="slides/slide41.xml"/><Relationship Id="rId6" Type="http://schemas.openxmlformats.org/officeDocument/2006/relationships/slide" Target="slides/slide5.xml"/><Relationship Id="rId49" Type="http://schemas.openxmlformats.org/officeDocument/2006/relationships/slide" Target="slides/slide48.xml"/><Relationship Id="rId44" Type="http://schemas.openxmlformats.org/officeDocument/2006/relationships/slide" Target="slides/slide43.xml"/><Relationship Id="rId19" Type="http://schemas.openxmlformats.org/officeDocument/2006/relationships/slide" Target="slides/slide18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2" Type="http://schemas.openxmlformats.org/officeDocument/2006/relationships/slide" Target="slides/slide1.xml"/><Relationship Id="rId46" Type="http://schemas.openxmlformats.org/officeDocument/2006/relationships/slide" Target="slides/slide45.xml"/><Relationship Id="rId57" Type="http://schemas.openxmlformats.org/officeDocument/2006/relationships/slide" Target="slides/slide56.xml"/><Relationship Id="rId59" Type="http://schemas.openxmlformats.org/officeDocument/2006/relationships/printerSettings" Target="printerSettings/printerSettings1.bin"/><Relationship Id="rId35" Type="http://schemas.openxmlformats.org/officeDocument/2006/relationships/slide" Target="slides/slide34.xml"/><Relationship Id="rId51" Type="http://schemas.openxmlformats.org/officeDocument/2006/relationships/slide" Target="slides/slide50.xml"/><Relationship Id="rId55" Type="http://schemas.openxmlformats.org/officeDocument/2006/relationships/slide" Target="slides/slide54.xml"/><Relationship Id="rId31" Type="http://schemas.openxmlformats.org/officeDocument/2006/relationships/slide" Target="slides/slide30.xml"/><Relationship Id="rId34" Type="http://schemas.openxmlformats.org/officeDocument/2006/relationships/slide" Target="slides/slide33.xml"/><Relationship Id="rId40" Type="http://schemas.openxmlformats.org/officeDocument/2006/relationships/slide" Target="slides/slide39.xml"/><Relationship Id="rId62" Type="http://schemas.openxmlformats.org/officeDocument/2006/relationships/theme" Target="theme/theme1.xml"/><Relationship Id="rId36" Type="http://schemas.openxmlformats.org/officeDocument/2006/relationships/slide" Target="slides/slide35.xml"/><Relationship Id="rId1" Type="http://schemas.openxmlformats.org/officeDocument/2006/relationships/slideMaster" Target="slideMasters/slideMaster1.xml"/><Relationship Id="rId24" Type="http://schemas.openxmlformats.org/officeDocument/2006/relationships/slide" Target="slides/slide23.xml"/><Relationship Id="rId47" Type="http://schemas.openxmlformats.org/officeDocument/2006/relationships/slide" Target="slides/slide46.xml"/><Relationship Id="rId56" Type="http://schemas.openxmlformats.org/officeDocument/2006/relationships/slide" Target="slides/slide55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2" Type="http://schemas.openxmlformats.org/officeDocument/2006/relationships/slide" Target="slides/slide51.xml"/><Relationship Id="rId54" Type="http://schemas.openxmlformats.org/officeDocument/2006/relationships/slide" Target="slides/slide53.xml"/><Relationship Id="rId12" Type="http://schemas.openxmlformats.org/officeDocument/2006/relationships/slide" Target="slides/slide11.xml"/><Relationship Id="rId3" Type="http://schemas.openxmlformats.org/officeDocument/2006/relationships/slide" Target="slides/slide2.xml"/><Relationship Id="rId23" Type="http://schemas.openxmlformats.org/officeDocument/2006/relationships/slide" Target="slides/slide22.xml"/><Relationship Id="rId61" Type="http://schemas.openxmlformats.org/officeDocument/2006/relationships/viewProps" Target="viewProps.xml"/><Relationship Id="rId53" Type="http://schemas.openxmlformats.org/officeDocument/2006/relationships/slide" Target="slides/slide52.xml"/><Relationship Id="rId26" Type="http://schemas.openxmlformats.org/officeDocument/2006/relationships/slide" Target="slides/slide25.xml"/><Relationship Id="rId30" Type="http://schemas.openxmlformats.org/officeDocument/2006/relationships/slide" Target="slides/slide29.xml"/><Relationship Id="rId11" Type="http://schemas.openxmlformats.org/officeDocument/2006/relationships/slide" Target="slides/slide10.xml"/><Relationship Id="rId29" Type="http://schemas.openxmlformats.org/officeDocument/2006/relationships/slide" Target="slides/slide28.xml"/><Relationship Id="rId16" Type="http://schemas.openxmlformats.org/officeDocument/2006/relationships/slide" Target="slides/slide15.xml"/><Relationship Id="rId33" Type="http://schemas.openxmlformats.org/officeDocument/2006/relationships/slide" Target="slides/slide32.xml"/><Relationship Id="rId41" Type="http://schemas.openxmlformats.org/officeDocument/2006/relationships/slide" Target="slides/slide4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2" Type="http://schemas.openxmlformats.org/officeDocument/2006/relationships/slide" Target="slides/slide21.xml"/><Relationship Id="rId21" Type="http://schemas.openxmlformats.org/officeDocument/2006/relationships/slide" Target="slides/slide20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image" Target="../media/image26.emf"/></Relationships>
</file>

<file path=ppt/media/image1.tiff>
</file>

<file path=ppt/media/image13.png>
</file>

<file path=ppt/media/image2.png>
</file>

<file path=ppt/media/image24.png>
</file>

<file path=ppt/media/image2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EACE3-2BDF-C64C-A8D4-913BE3F4C820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3D6C43-8AA1-424A-A807-5D86D4739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27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3D6C43-8AA1-424A-A807-5D86D473918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622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884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31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4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98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68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199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842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07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79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61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92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4" Type="http://schemas.openxmlformats.org/officeDocument/2006/relationships/slideLayout" Target="../slideLayouts/slideLayout4.xml"/><Relationship Id="rId10" Type="http://schemas.openxmlformats.org/officeDocument/2006/relationships/slideLayout" Target="../slideLayouts/slideLayout10.xml"/><Relationship Id="rId5" Type="http://schemas.openxmlformats.org/officeDocument/2006/relationships/slideLayout" Target="../slideLayouts/slideLayout5.xml"/><Relationship Id="rId7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9" Type="http://schemas.openxmlformats.org/officeDocument/2006/relationships/slideLayout" Target="../slideLayouts/slideLayout9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3E893-D1F7-DA43-B7D5-C59FA071E1CD}" type="datetimeFigureOut">
              <a:rPr lang="en-US" smtClean="0"/>
              <a:t>17/03/13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FF1C1-0A48-1E4A-ACB0-4F76538AD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92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3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3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7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9" Type="http://schemas.openxmlformats.org/officeDocument/2006/relationships/image" Target="../media/image23.emf"/><Relationship Id="rId3" Type="http://schemas.openxmlformats.org/officeDocument/2006/relationships/image" Target="../media/image17.emf"/><Relationship Id="rId6" Type="http://schemas.openxmlformats.org/officeDocument/2006/relationships/image" Target="../media/image20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4" Type="http://schemas.openxmlformats.org/officeDocument/2006/relationships/image" Target="../media/image26.emf"/><Relationship Id="rId5" Type="http://schemas.openxmlformats.org/officeDocument/2006/relationships/oleObject" Target="../embeddings/oleObject2.bin"/><Relationship Id="rId7" Type="http://schemas.openxmlformats.org/officeDocument/2006/relationships/oleObject" Target="../embeddings/oleObject3.bin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.bin"/><Relationship Id="rId6" Type="http://schemas.openxmlformats.org/officeDocument/2006/relationships/image" Target="../media/image27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34715"/>
            <a:ext cx="7772400" cy="2087061"/>
          </a:xfrm>
        </p:spPr>
        <p:txBody>
          <a:bodyPr>
            <a:normAutofit/>
          </a:bodyPr>
          <a:lstStyle/>
          <a:p>
            <a:r>
              <a:rPr lang="en-US" dirty="0" smtClean="0"/>
              <a:t>DNAQL</a:t>
            </a:r>
            <a:br>
              <a:rPr lang="en-US" dirty="0" smtClean="0"/>
            </a:br>
            <a:r>
              <a:rPr lang="en-US" sz="3600" dirty="0" smtClean="0"/>
              <a:t>a data model and query language</a:t>
            </a:r>
            <a:br>
              <a:rPr lang="en-US" sz="3600" dirty="0" smtClean="0"/>
            </a:br>
            <a:r>
              <a:rPr lang="en-US" sz="3600" dirty="0" smtClean="0"/>
              <a:t>for databases in DNA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43005"/>
            <a:ext cx="6400800" cy="2971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Jan Van den Bussche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j</a:t>
            </a:r>
            <a:r>
              <a:rPr lang="en-US" dirty="0" smtClean="0">
                <a:solidFill>
                  <a:schemeClr val="tx2"/>
                </a:solidFill>
              </a:rPr>
              <a:t>oint work with</a:t>
            </a:r>
          </a:p>
          <a:p>
            <a:r>
              <a:rPr lang="en-US" dirty="0" err="1" smtClean="0">
                <a:solidFill>
                  <a:schemeClr val="tx2"/>
                </a:solidFill>
              </a:rPr>
              <a:t>Joris</a:t>
            </a:r>
            <a:r>
              <a:rPr lang="en-US" dirty="0" smtClean="0">
                <a:solidFill>
                  <a:schemeClr val="tx2"/>
                </a:solidFill>
              </a:rPr>
              <a:t> Gillis, Robert </a:t>
            </a:r>
            <a:r>
              <a:rPr lang="en-US" dirty="0" err="1" smtClean="0">
                <a:solidFill>
                  <a:schemeClr val="tx2"/>
                </a:solidFill>
              </a:rPr>
              <a:t>Brijder</a:t>
            </a:r>
            <a:endParaRPr lang="en-US" dirty="0" smtClean="0">
              <a:solidFill>
                <a:schemeClr val="tx2"/>
              </a:solidFill>
            </a:endParaRP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chemeClr val="tx2"/>
                </a:solidFill>
              </a:rPr>
              <a:t>Hasselt University, Belgium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836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 in DNA?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need much more than mere archival write/read</a:t>
            </a:r>
          </a:p>
          <a:p>
            <a:r>
              <a:rPr lang="en-US" dirty="0" smtClean="0"/>
              <a:t>Efficient and flexible access</a:t>
            </a:r>
          </a:p>
          <a:p>
            <a:r>
              <a:rPr lang="en-US" dirty="0" smtClean="0"/>
              <a:t>Data model</a:t>
            </a:r>
          </a:p>
          <a:p>
            <a:r>
              <a:rPr lang="en-US" dirty="0" smtClean="0"/>
              <a:t>Query language</a:t>
            </a:r>
          </a:p>
          <a:p>
            <a:pPr>
              <a:buFont typeface="Lucida Grande"/>
              <a:buChar char="☞"/>
            </a:pPr>
            <a:r>
              <a:rPr lang="en-US" dirty="0" smtClean="0"/>
              <a:t> DNA computing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0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DNA hybridization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Representing tuples, relations in DNA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Doing relational algebra by DNA computing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DNAQL, the 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DNA complexes: the DNAQL data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Typechecking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Expressive power of DNAQL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393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pairing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7937"/>
          </a:xfrm>
        </p:spPr>
        <p:txBody>
          <a:bodyPr>
            <a:normAutofit/>
          </a:bodyPr>
          <a:lstStyle/>
          <a:p>
            <a:r>
              <a:rPr lang="en-US" dirty="0" smtClean="0"/>
              <a:t>Watson-Crick complementarity</a:t>
            </a:r>
          </a:p>
          <a:p>
            <a:pPr lvl="1"/>
            <a:r>
              <a:rPr lang="en-US" dirty="0" smtClean="0"/>
              <a:t>A and T are complementary</a:t>
            </a:r>
          </a:p>
          <a:p>
            <a:pPr lvl="1"/>
            <a:r>
              <a:rPr lang="en-US" dirty="0" smtClean="0"/>
              <a:t>C and G are complementary</a:t>
            </a:r>
          </a:p>
          <a:p>
            <a:r>
              <a:rPr lang="en-US" dirty="0" smtClean="0"/>
              <a:t>Complementary bases naturally form bonds</a:t>
            </a:r>
          </a:p>
          <a:p>
            <a:r>
              <a:rPr lang="en-US" dirty="0" smtClean="0"/>
              <a:t>“Base pairing”</a:t>
            </a:r>
          </a:p>
        </p:txBody>
      </p:sp>
    </p:spTree>
    <p:extLst>
      <p:ext uri="{BB962C8B-B14F-4D97-AF65-F5344CB8AC3E}">
        <p14:creationId xmlns:p14="http://schemas.microsoft.com/office/powerpoint/2010/main" val="3655040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878px-DNA_chemical_structure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105" y="0"/>
            <a:ext cx="58801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39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Complementing strings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9695"/>
          </a:xfrm>
        </p:spPr>
        <p:txBody>
          <a:bodyPr>
            <a:normAutofit/>
          </a:bodyPr>
          <a:lstStyle/>
          <a:p>
            <a:r>
              <a:rPr lang="en-US" dirty="0" smtClean="0"/>
              <a:t>Complement of a string: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Reverse the string;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Complement each base.</a:t>
            </a:r>
          </a:p>
          <a:p>
            <a:pPr marL="0" indent="0">
              <a:buNone/>
            </a:pPr>
            <a:r>
              <a:rPr lang="en-US" dirty="0" smtClean="0"/>
              <a:t>E.g.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372" y="3712567"/>
            <a:ext cx="5676900" cy="3937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372" y="4482934"/>
            <a:ext cx="30099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47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633319"/>
          </a:xfrm>
        </p:spPr>
        <p:txBody>
          <a:bodyPr/>
          <a:lstStyle/>
          <a:p>
            <a:r>
              <a:rPr lang="en-US" dirty="0" smtClean="0"/>
              <a:t>When two single strands containing complementary substrings meet, they hybridize into a double-stranded complex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2243113" y="3620803"/>
            <a:ext cx="3574700" cy="757111"/>
            <a:chOff x="2269464" y="3986047"/>
            <a:chExt cx="3574700" cy="757111"/>
          </a:xfrm>
        </p:grpSpPr>
        <p:sp>
          <p:nvSpPr>
            <p:cNvPr id="5" name="Freeform 4"/>
            <p:cNvSpPr/>
            <p:nvPr/>
          </p:nvSpPr>
          <p:spPr>
            <a:xfrm>
              <a:off x="2269464" y="3986047"/>
              <a:ext cx="3574700" cy="423297"/>
            </a:xfrm>
            <a:custGeom>
              <a:avLst/>
              <a:gdLst>
                <a:gd name="connsiteX0" fmla="*/ 0 w 4879936"/>
                <a:gd name="connsiteY0" fmla="*/ 108019 h 637949"/>
                <a:gd name="connsiteX1" fmla="*/ 1399307 w 4879936"/>
                <a:gd name="connsiteY1" fmla="*/ 637140 h 637949"/>
                <a:gd name="connsiteX2" fmla="*/ 3668771 w 4879936"/>
                <a:gd name="connsiteY2" fmla="*/ 2195 h 637949"/>
                <a:gd name="connsiteX3" fmla="*/ 4879936 w 4879936"/>
                <a:gd name="connsiteY3" fmla="*/ 413733 h 63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9936" h="637949">
                  <a:moveTo>
                    <a:pt x="0" y="108019"/>
                  </a:moveTo>
                  <a:cubicBezTo>
                    <a:pt x="393922" y="381398"/>
                    <a:pt x="787845" y="654777"/>
                    <a:pt x="1399307" y="637140"/>
                  </a:cubicBezTo>
                  <a:cubicBezTo>
                    <a:pt x="2010769" y="619503"/>
                    <a:pt x="3088666" y="39429"/>
                    <a:pt x="3668771" y="2195"/>
                  </a:cubicBezTo>
                  <a:cubicBezTo>
                    <a:pt x="4248876" y="-35040"/>
                    <a:pt x="4879936" y="413733"/>
                    <a:pt x="4879936" y="413733"/>
                  </a:cubicBezTo>
                </a:path>
              </a:pathLst>
            </a:cu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657506" y="4332738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28135" y="4373826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592049" y="4300049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069392" y="4122075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546736" y="4001268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003937" y="400126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66820" y="4060061"/>
              <a:ext cx="3302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565698" y="4812904"/>
            <a:ext cx="3256665" cy="814293"/>
            <a:chOff x="3598763" y="4241755"/>
            <a:chExt cx="3256665" cy="814293"/>
          </a:xfrm>
        </p:grpSpPr>
        <p:sp>
          <p:nvSpPr>
            <p:cNvPr id="14" name="TextBox 13"/>
            <p:cNvSpPr txBox="1"/>
            <p:nvPr/>
          </p:nvSpPr>
          <p:spPr>
            <a:xfrm>
              <a:off x="5003937" y="4241755"/>
              <a:ext cx="318229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541586" y="4259842"/>
              <a:ext cx="330289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076106" y="4370600"/>
              <a:ext cx="311515" cy="339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598763" y="4573607"/>
              <a:ext cx="311515" cy="339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366820" y="4344251"/>
              <a:ext cx="312906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697109" y="4461208"/>
              <a:ext cx="318229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057972" y="4528176"/>
              <a:ext cx="318229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3657012" y="4630759"/>
              <a:ext cx="3198416" cy="425289"/>
            </a:xfrm>
            <a:custGeom>
              <a:avLst/>
              <a:gdLst>
                <a:gd name="connsiteX0" fmla="*/ 0 w 3198416"/>
                <a:gd name="connsiteY0" fmla="*/ 425289 h 425289"/>
                <a:gd name="connsiteX1" fmla="*/ 1128853 w 3198416"/>
                <a:gd name="connsiteY1" fmla="*/ 1992 h 425289"/>
                <a:gd name="connsiteX2" fmla="*/ 2351776 w 3198416"/>
                <a:gd name="connsiteY2" fmla="*/ 260673 h 425289"/>
                <a:gd name="connsiteX3" fmla="*/ 3198416 w 3198416"/>
                <a:gd name="connsiteY3" fmla="*/ 131333 h 425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8416" h="425289">
                  <a:moveTo>
                    <a:pt x="0" y="425289"/>
                  </a:moveTo>
                  <a:cubicBezTo>
                    <a:pt x="368445" y="227358"/>
                    <a:pt x="736890" y="29428"/>
                    <a:pt x="1128853" y="1992"/>
                  </a:cubicBezTo>
                  <a:cubicBezTo>
                    <a:pt x="1520816" y="-25444"/>
                    <a:pt x="2006849" y="239116"/>
                    <a:pt x="2351776" y="260673"/>
                  </a:cubicBezTo>
                  <a:cubicBezTo>
                    <a:pt x="2696703" y="282230"/>
                    <a:pt x="3198416" y="131333"/>
                    <a:pt x="3198416" y="131333"/>
                  </a:cubicBezTo>
                </a:path>
              </a:pathLst>
            </a:custGeom>
            <a:ln>
              <a:head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Content Placeholder 2"/>
          <p:cNvSpPr txBox="1">
            <a:spLocks/>
          </p:cNvSpPr>
          <p:nvPr/>
        </p:nvSpPr>
        <p:spPr>
          <a:xfrm>
            <a:off x="457200" y="5907333"/>
            <a:ext cx="8229600" cy="84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Very stable at normal temperatures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221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9084E-6 2.79898E-6 L 4.39084E-6 0.05667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2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1749E-6 -2.92852E-6 L 1.61749E-6 -0.0680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4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Denaturation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739903"/>
          </a:xfrm>
        </p:spPr>
        <p:txBody>
          <a:bodyPr/>
          <a:lstStyle/>
          <a:p>
            <a:r>
              <a:rPr lang="en-US" dirty="0" smtClean="0"/>
              <a:t>Undo base pairing by increasing temperature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494036" y="3051141"/>
            <a:ext cx="3574700" cy="757111"/>
            <a:chOff x="2269464" y="3986047"/>
            <a:chExt cx="3574700" cy="757111"/>
          </a:xfrm>
        </p:grpSpPr>
        <p:sp>
          <p:nvSpPr>
            <p:cNvPr id="5" name="Freeform 4"/>
            <p:cNvSpPr/>
            <p:nvPr/>
          </p:nvSpPr>
          <p:spPr>
            <a:xfrm>
              <a:off x="2269464" y="3986047"/>
              <a:ext cx="3574700" cy="423297"/>
            </a:xfrm>
            <a:custGeom>
              <a:avLst/>
              <a:gdLst>
                <a:gd name="connsiteX0" fmla="*/ 0 w 4879936"/>
                <a:gd name="connsiteY0" fmla="*/ 108019 h 637949"/>
                <a:gd name="connsiteX1" fmla="*/ 1399307 w 4879936"/>
                <a:gd name="connsiteY1" fmla="*/ 637140 h 637949"/>
                <a:gd name="connsiteX2" fmla="*/ 3668771 w 4879936"/>
                <a:gd name="connsiteY2" fmla="*/ 2195 h 637949"/>
                <a:gd name="connsiteX3" fmla="*/ 4879936 w 4879936"/>
                <a:gd name="connsiteY3" fmla="*/ 413733 h 63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9936" h="637949">
                  <a:moveTo>
                    <a:pt x="0" y="108019"/>
                  </a:moveTo>
                  <a:cubicBezTo>
                    <a:pt x="393922" y="381398"/>
                    <a:pt x="787845" y="654777"/>
                    <a:pt x="1399307" y="637140"/>
                  </a:cubicBezTo>
                  <a:cubicBezTo>
                    <a:pt x="2010769" y="619503"/>
                    <a:pt x="3088666" y="39429"/>
                    <a:pt x="3668771" y="2195"/>
                  </a:cubicBezTo>
                  <a:cubicBezTo>
                    <a:pt x="4248876" y="-35040"/>
                    <a:pt x="4879936" y="413733"/>
                    <a:pt x="4879936" y="413733"/>
                  </a:cubicBezTo>
                </a:path>
              </a:pathLst>
            </a:cu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657506" y="4332738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128135" y="4373826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592049" y="4300049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69392" y="4122075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546736" y="4001268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03937" y="400126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66820" y="4060061"/>
              <a:ext cx="3302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807755" y="3385735"/>
            <a:ext cx="3256665" cy="814293"/>
            <a:chOff x="3598763" y="4241755"/>
            <a:chExt cx="3256665" cy="814293"/>
          </a:xfrm>
        </p:grpSpPr>
        <p:sp>
          <p:nvSpPr>
            <p:cNvPr id="14" name="TextBox 13"/>
            <p:cNvSpPr txBox="1"/>
            <p:nvPr/>
          </p:nvSpPr>
          <p:spPr>
            <a:xfrm>
              <a:off x="5003937" y="4241755"/>
              <a:ext cx="318229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541586" y="4259842"/>
              <a:ext cx="330289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076106" y="4370600"/>
              <a:ext cx="311515" cy="339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598763" y="4573607"/>
              <a:ext cx="311515" cy="339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366820" y="4344251"/>
              <a:ext cx="312906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697109" y="4461208"/>
              <a:ext cx="318229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057972" y="4528176"/>
              <a:ext cx="318229" cy="339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3657012" y="4630759"/>
              <a:ext cx="3198416" cy="425289"/>
            </a:xfrm>
            <a:custGeom>
              <a:avLst/>
              <a:gdLst>
                <a:gd name="connsiteX0" fmla="*/ 0 w 3198416"/>
                <a:gd name="connsiteY0" fmla="*/ 425289 h 425289"/>
                <a:gd name="connsiteX1" fmla="*/ 1128853 w 3198416"/>
                <a:gd name="connsiteY1" fmla="*/ 1992 h 425289"/>
                <a:gd name="connsiteX2" fmla="*/ 2351776 w 3198416"/>
                <a:gd name="connsiteY2" fmla="*/ 260673 h 425289"/>
                <a:gd name="connsiteX3" fmla="*/ 3198416 w 3198416"/>
                <a:gd name="connsiteY3" fmla="*/ 131333 h 425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8416" h="425289">
                  <a:moveTo>
                    <a:pt x="0" y="425289"/>
                  </a:moveTo>
                  <a:cubicBezTo>
                    <a:pt x="368445" y="227358"/>
                    <a:pt x="736890" y="29428"/>
                    <a:pt x="1128853" y="1992"/>
                  </a:cubicBezTo>
                  <a:cubicBezTo>
                    <a:pt x="1520816" y="-25444"/>
                    <a:pt x="2006849" y="239116"/>
                    <a:pt x="2351776" y="260673"/>
                  </a:cubicBezTo>
                  <a:cubicBezTo>
                    <a:pt x="2696703" y="282230"/>
                    <a:pt x="3198416" y="131333"/>
                    <a:pt x="3198416" y="131333"/>
                  </a:cubicBezTo>
                </a:path>
              </a:pathLst>
            </a:custGeom>
            <a:ln>
              <a:head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Content Placeholder 2"/>
          <p:cNvSpPr txBox="1">
            <a:spLocks/>
          </p:cNvSpPr>
          <p:nvPr/>
        </p:nvSpPr>
        <p:spPr>
          <a:xfrm>
            <a:off x="584714" y="5091528"/>
            <a:ext cx="8229600" cy="1657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“Melting temperature” is higher for longer consecutive base pairings</a:t>
            </a:r>
          </a:p>
          <a:p>
            <a:pPr marL="0" indent="0">
              <a:buFont typeface="Arial"/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693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5647E-6 -3.01874E-6 L -0.30268 -0.08443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134" y="-423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8823E-6 4.50844E-6 L 0.26831 0.1066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15" y="53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 hybridization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Representing tuples, relations in DNA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Doing relational algebra by DNA computing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DNAQL, the 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 complexes: the DNAQL data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898989"/>
                </a:solidFill>
              </a:rPr>
              <a:t>Typechecking</a:t>
            </a:r>
            <a:endParaRPr lang="en-US" dirty="0" smtClean="0">
              <a:solidFill>
                <a:srgbClr val="898989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Expressive power of DNAQL</a:t>
            </a:r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855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532"/>
            <a:ext cx="8229600" cy="1143000"/>
          </a:xfrm>
        </p:spPr>
        <p:txBody>
          <a:bodyPr/>
          <a:lstStyle/>
          <a:p>
            <a:r>
              <a:rPr lang="en-US" dirty="0" smtClean="0"/>
              <a:t>Data representation: alphabets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7130"/>
            <a:ext cx="8229600" cy="5148577"/>
          </a:xfrm>
        </p:spPr>
        <p:txBody>
          <a:bodyPr/>
          <a:lstStyle/>
          <a:p>
            <a:r>
              <a:rPr lang="en-US" dirty="0" smtClean="0"/>
              <a:t>4-letter alphabet is a bit limiting</a:t>
            </a:r>
          </a:p>
          <a:p>
            <a:r>
              <a:rPr lang="en-US" dirty="0" smtClean="0"/>
              <a:t>Can use larger alphabet</a:t>
            </a:r>
          </a:p>
          <a:p>
            <a:pPr lvl="1"/>
            <a:r>
              <a:rPr lang="en-US" dirty="0" smtClean="0"/>
              <a:t>Encode each letter by a DNA strand</a:t>
            </a:r>
          </a:p>
          <a:p>
            <a:pPr lvl="1"/>
            <a:r>
              <a:rPr lang="en-US" dirty="0" smtClean="0"/>
              <a:t>DNA </a:t>
            </a:r>
            <a:r>
              <a:rPr lang="en-US" dirty="0" err="1" smtClean="0"/>
              <a:t>codewords</a:t>
            </a:r>
            <a:endParaRPr lang="en-US" dirty="0" smtClean="0"/>
          </a:p>
          <a:p>
            <a:r>
              <a:rPr lang="en-US" dirty="0" smtClean="0"/>
              <a:t>Alphabet </a:t>
            </a:r>
            <a:r>
              <a:rPr lang="en-US" dirty="0" err="1" smtClean="0"/>
              <a:t>Λ</a:t>
            </a:r>
            <a:r>
              <a:rPr lang="en-US" dirty="0" smtClean="0"/>
              <a:t> of value bits</a:t>
            </a:r>
          </a:p>
          <a:p>
            <a:pPr lvl="1"/>
            <a:r>
              <a:rPr lang="en-US" dirty="0" smtClean="0"/>
              <a:t>Atomic data values: strings of value bits</a:t>
            </a:r>
          </a:p>
          <a:p>
            <a:r>
              <a:rPr lang="en-US" dirty="0" smtClean="0"/>
              <a:t>Alphabet </a:t>
            </a:r>
            <a:r>
              <a:rPr lang="en-US" dirty="0" err="1" smtClean="0"/>
              <a:t>Ω</a:t>
            </a:r>
            <a:r>
              <a:rPr lang="en-US" dirty="0" smtClean="0"/>
              <a:t> of attributes</a:t>
            </a:r>
          </a:p>
          <a:p>
            <a:r>
              <a:rPr lang="en-US" dirty="0" smtClean="0"/>
              <a:t>Alphabet </a:t>
            </a:r>
            <a:r>
              <a:rPr lang="en-US" dirty="0" err="1" smtClean="0"/>
              <a:t>Θ</a:t>
            </a:r>
            <a:r>
              <a:rPr lang="en-US" dirty="0" smtClean="0"/>
              <a:t> of tags: #</a:t>
            </a:r>
            <a:r>
              <a:rPr lang="en-US" baseline="-25000" dirty="0" smtClean="0"/>
              <a:t>1</a:t>
            </a:r>
            <a:r>
              <a:rPr lang="en-US" dirty="0" smtClean="0"/>
              <a:t>, #</a:t>
            </a:r>
            <a:r>
              <a:rPr lang="en-US" baseline="-25000" dirty="0" smtClean="0"/>
              <a:t>2</a:t>
            </a:r>
            <a:r>
              <a:rPr lang="en-US" dirty="0" smtClean="0"/>
              <a:t>, …, #</a:t>
            </a:r>
            <a:r>
              <a:rPr lang="en-US" baseline="-25000" dirty="0" smtClean="0"/>
              <a:t>9</a:t>
            </a:r>
          </a:p>
          <a:p>
            <a:pPr lvl="1"/>
            <a:r>
              <a:rPr lang="en-US" dirty="0" smtClean="0"/>
              <a:t>Used for punctuation, marking, splitting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422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Tuples as DNA strings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Combined alphabet </a:t>
            </a:r>
            <a:r>
              <a:rPr lang="en-US" dirty="0" err="1" smtClean="0"/>
              <a:t>Σ</a:t>
            </a:r>
            <a:r>
              <a:rPr lang="en-US" dirty="0" smtClean="0"/>
              <a:t> = </a:t>
            </a:r>
            <a:r>
              <a:rPr lang="en-US" dirty="0" err="1" smtClean="0"/>
              <a:t>Λ</a:t>
            </a:r>
            <a:r>
              <a:rPr lang="en-US" dirty="0" smtClean="0"/>
              <a:t> ∪ </a:t>
            </a:r>
            <a:r>
              <a:rPr lang="en-US" dirty="0" err="1" smtClean="0"/>
              <a:t>Ω</a:t>
            </a:r>
            <a:r>
              <a:rPr lang="en-US" dirty="0" smtClean="0"/>
              <a:t> ∪ </a:t>
            </a:r>
            <a:r>
              <a:rPr lang="en-US" dirty="0" err="1" smtClean="0"/>
              <a:t>Θ</a:t>
            </a:r>
            <a:endParaRPr lang="en-US" dirty="0" smtClean="0"/>
          </a:p>
          <a:p>
            <a:r>
              <a:rPr lang="en-US" dirty="0" smtClean="0"/>
              <a:t>Tuple t over relation schema R = A…B</a:t>
            </a:r>
          </a:p>
          <a:p>
            <a:pPr marL="0" indent="0" algn="ctr">
              <a:buNone/>
            </a:pPr>
            <a:r>
              <a:rPr lang="en-US" dirty="0" smtClean="0"/>
              <a:t>t = #</a:t>
            </a:r>
            <a:r>
              <a:rPr lang="en-US" baseline="-25000" dirty="0" smtClean="0"/>
              <a:t>2</a:t>
            </a:r>
            <a:r>
              <a:rPr lang="en-US" dirty="0" smtClean="0"/>
              <a:t>A#</a:t>
            </a:r>
            <a:r>
              <a:rPr lang="en-US" baseline="-25000" dirty="0" smtClean="0"/>
              <a:t>3</a:t>
            </a:r>
            <a:r>
              <a:rPr lang="en-US" dirty="0" smtClean="0"/>
              <a:t>t(A)#</a:t>
            </a:r>
            <a:r>
              <a:rPr lang="en-US" baseline="-25000" dirty="0" smtClean="0"/>
              <a:t>4</a:t>
            </a:r>
            <a:r>
              <a:rPr lang="en-US" dirty="0" smtClean="0"/>
              <a:t>…</a:t>
            </a:r>
            <a:r>
              <a:rPr lang="en-US" dirty="0"/>
              <a:t>#</a:t>
            </a:r>
            <a:r>
              <a:rPr lang="en-US" baseline="-25000" dirty="0" smtClean="0"/>
              <a:t>2</a:t>
            </a:r>
            <a:r>
              <a:rPr lang="en-US" dirty="0" smtClean="0"/>
              <a:t>B#</a:t>
            </a:r>
            <a:r>
              <a:rPr lang="en-US" baseline="-25000" dirty="0"/>
              <a:t>3</a:t>
            </a:r>
            <a:r>
              <a:rPr lang="en-US" dirty="0"/>
              <a:t>t</a:t>
            </a:r>
            <a:r>
              <a:rPr lang="en-US" dirty="0" smtClean="0"/>
              <a:t>(B)</a:t>
            </a:r>
            <a:r>
              <a:rPr lang="en-US" dirty="0"/>
              <a:t>#</a:t>
            </a:r>
            <a:r>
              <a:rPr lang="en-US" baseline="-25000" dirty="0" smtClean="0"/>
              <a:t>4</a:t>
            </a:r>
          </a:p>
          <a:p>
            <a:r>
              <a:rPr lang="en-US" dirty="0" smtClean="0"/>
              <a:t>Relation r over R: set of DNA strings</a:t>
            </a:r>
          </a:p>
          <a:p>
            <a:r>
              <a:rPr lang="en-US" dirty="0" smtClean="0"/>
              <a:t>Content of a test tube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947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90"/>
            <a:ext cx="8229600" cy="1143000"/>
          </a:xfrm>
        </p:spPr>
        <p:txBody>
          <a:bodyPr/>
          <a:lstStyle/>
          <a:p>
            <a:r>
              <a:rPr lang="en-US" dirty="0" smtClean="0"/>
              <a:t>Natural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2228"/>
            <a:ext cx="8229600" cy="521347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Conventional computing, inspired by nature</a:t>
            </a:r>
          </a:p>
          <a:p>
            <a:pPr lvl="1"/>
            <a:r>
              <a:rPr lang="en-US" dirty="0" smtClean="0"/>
              <a:t>Evolutionary systems, algorithms, programs</a:t>
            </a:r>
          </a:p>
          <a:p>
            <a:pPr lvl="1"/>
            <a:r>
              <a:rPr lang="en-US" dirty="0" smtClean="0"/>
              <a:t>Parallel systems, swarm computing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Physics as a computation model</a:t>
            </a:r>
          </a:p>
          <a:p>
            <a:pPr lvl="1"/>
            <a:r>
              <a:rPr lang="en-US" dirty="0" smtClean="0"/>
              <a:t>Analog computers</a:t>
            </a:r>
          </a:p>
          <a:p>
            <a:pPr lvl="1"/>
            <a:r>
              <a:rPr lang="en-US" dirty="0" smtClean="0"/>
              <a:t>Quantum computing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“Wet” computing: use hardware from nature</a:t>
            </a:r>
          </a:p>
          <a:p>
            <a:pPr lvl="1">
              <a:buFont typeface="Lucida Grande"/>
              <a:buChar char="☞"/>
            </a:pPr>
            <a:r>
              <a:rPr lang="en-US" dirty="0" smtClean="0"/>
              <a:t> DNA computing</a:t>
            </a:r>
          </a:p>
          <a:p>
            <a:pPr lvl="1"/>
            <a:r>
              <a:rPr lang="en-US" dirty="0" smtClean="0"/>
              <a:t>Reprogrammed bacteria &amp; viruses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190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 hybridization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Representing tuples, relations in DNA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Doing relational algebra by DNA computing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DNAQL, the </a:t>
            </a:r>
            <a:r>
              <a:rPr lang="en-US" dirty="0"/>
              <a:t>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 complexes: the DNAQL data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898989"/>
                </a:solidFill>
              </a:rPr>
              <a:t>Typechecking</a:t>
            </a:r>
            <a:endParaRPr lang="en-US" dirty="0" smtClean="0">
              <a:solidFill>
                <a:srgbClr val="898989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Expressive power of DNAQL</a:t>
            </a:r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684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</a:t>
            </a:r>
            <a:r>
              <a:rPr lang="en-US" dirty="0" smtClean="0"/>
              <a:t>alue bit </a:t>
            </a:r>
            <a:r>
              <a:rPr lang="en-US" dirty="0" smtClean="0">
                <a:solidFill>
                  <a:srgbClr val="0000FF"/>
                </a:solidFill>
              </a:rPr>
              <a:t>a</a:t>
            </a:r>
            <a:endParaRPr lang="en-US" dirty="0" smtClean="0">
              <a:solidFill>
                <a:srgbClr val="0000FF"/>
              </a:solidFill>
            </a:endParaRPr>
          </a:p>
          <a:p>
            <a:r>
              <a:rPr lang="en-US" dirty="0" smtClean="0"/>
              <a:t>We want to retrieve all tuples from test tube r that contain </a:t>
            </a:r>
            <a:r>
              <a:rPr lang="en-US" dirty="0" smtClean="0">
                <a:solidFill>
                  <a:srgbClr val="0000FF"/>
                </a:solidFill>
              </a:rPr>
              <a:t>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Add complementary strand </a:t>
            </a:r>
            <a:r>
              <a:rPr lang="en-US" dirty="0" err="1" smtClean="0">
                <a:solidFill>
                  <a:srgbClr val="0000FF"/>
                </a:solidFill>
              </a:rPr>
              <a:t>ā</a:t>
            </a:r>
            <a:r>
              <a:rPr lang="en-US" dirty="0" smtClean="0"/>
              <a:t> to test tube (in surplus quantities)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Will stick to requested tuples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Retrieve tuples bound to a sticker</a:t>
            </a:r>
          </a:p>
        </p:txBody>
      </p:sp>
    </p:spTree>
    <p:extLst>
      <p:ext uri="{BB962C8B-B14F-4D97-AF65-F5344CB8AC3E}">
        <p14:creationId xmlns:p14="http://schemas.microsoft.com/office/powerpoint/2010/main" val="284326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Probing, Flush, Cleanup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025887"/>
          </a:xfrm>
        </p:spPr>
        <p:txBody>
          <a:bodyPr/>
          <a:lstStyle/>
          <a:p>
            <a:r>
              <a:rPr lang="en-US" dirty="0" smtClean="0"/>
              <a:t>Immobilize the stickers so they can be retrieved</a:t>
            </a:r>
          </a:p>
          <a:p>
            <a:pPr lvl="1"/>
            <a:r>
              <a:rPr lang="en-US" dirty="0" smtClean="0"/>
              <a:t>Tiny magnetic beads</a:t>
            </a:r>
          </a:p>
          <a:p>
            <a:pPr lvl="1"/>
            <a:r>
              <a:rPr lang="en-US" dirty="0" smtClean="0"/>
              <a:t>Surface (DNA chip)</a:t>
            </a:r>
          </a:p>
          <a:p>
            <a:r>
              <a:rPr lang="en-US" dirty="0" smtClean="0"/>
              <a:t>Once a tuple sticks, tuple is immobilized too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Insert probes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Hybridize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Flush: wash away tuples that did not stick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Cleanup: recover remaining tuples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838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0" y="5433391"/>
            <a:ext cx="9144000" cy="22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0" y="2824921"/>
            <a:ext cx="9144000" cy="22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639391" y="4803911"/>
            <a:ext cx="397565" cy="872436"/>
            <a:chOff x="2639391" y="4803911"/>
            <a:chExt cx="397565" cy="872436"/>
          </a:xfrm>
        </p:grpSpPr>
        <p:sp>
          <p:nvSpPr>
            <p:cNvPr id="14" name="Block Arc 13"/>
            <p:cNvSpPr/>
            <p:nvPr/>
          </p:nvSpPr>
          <p:spPr>
            <a:xfrm>
              <a:off x="2639391" y="5190434"/>
              <a:ext cx="397565" cy="485913"/>
            </a:xfrm>
            <a:prstGeom prst="blockArc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>
              <a:off x="2668902" y="4803912"/>
              <a:ext cx="279707" cy="386522"/>
            </a:xfrm>
            <a:custGeom>
              <a:avLst/>
              <a:gdLst>
                <a:gd name="connsiteX0" fmla="*/ 147185 w 279707"/>
                <a:gd name="connsiteY0" fmla="*/ 386522 h 386522"/>
                <a:gd name="connsiteX1" fmla="*/ 3620 w 279707"/>
                <a:gd name="connsiteY1" fmla="*/ 220870 h 386522"/>
                <a:gd name="connsiteX2" fmla="*/ 279707 w 279707"/>
                <a:gd name="connsiteY2" fmla="*/ 0 h 38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07" h="386522">
                  <a:moveTo>
                    <a:pt x="147185" y="386522"/>
                  </a:moveTo>
                  <a:cubicBezTo>
                    <a:pt x="64359" y="335906"/>
                    <a:pt x="-18467" y="285290"/>
                    <a:pt x="3620" y="220870"/>
                  </a:cubicBezTo>
                  <a:cubicBezTo>
                    <a:pt x="25707" y="156450"/>
                    <a:pt x="279707" y="0"/>
                    <a:pt x="279707" y="0"/>
                  </a:cubicBezTo>
                </a:path>
              </a:pathLst>
            </a:cu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741720" y="4803911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ā</a:t>
              </a:r>
              <a:endParaRPr lang="en-US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807791" y="4803912"/>
            <a:ext cx="397565" cy="872436"/>
            <a:chOff x="3807791" y="4803912"/>
            <a:chExt cx="397565" cy="872436"/>
          </a:xfrm>
        </p:grpSpPr>
        <p:sp>
          <p:nvSpPr>
            <p:cNvPr id="24" name="Block Arc 23"/>
            <p:cNvSpPr/>
            <p:nvPr/>
          </p:nvSpPr>
          <p:spPr>
            <a:xfrm>
              <a:off x="3807791" y="5190435"/>
              <a:ext cx="397565" cy="485913"/>
            </a:xfrm>
            <a:prstGeom prst="blockArc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>
              <a:off x="3837302" y="4803913"/>
              <a:ext cx="279707" cy="386522"/>
            </a:xfrm>
            <a:custGeom>
              <a:avLst/>
              <a:gdLst>
                <a:gd name="connsiteX0" fmla="*/ 147185 w 279707"/>
                <a:gd name="connsiteY0" fmla="*/ 386522 h 386522"/>
                <a:gd name="connsiteX1" fmla="*/ 3620 w 279707"/>
                <a:gd name="connsiteY1" fmla="*/ 220870 h 386522"/>
                <a:gd name="connsiteX2" fmla="*/ 279707 w 279707"/>
                <a:gd name="connsiteY2" fmla="*/ 0 h 38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07" h="386522">
                  <a:moveTo>
                    <a:pt x="147185" y="386522"/>
                  </a:moveTo>
                  <a:cubicBezTo>
                    <a:pt x="64359" y="335906"/>
                    <a:pt x="-18467" y="285290"/>
                    <a:pt x="3620" y="220870"/>
                  </a:cubicBezTo>
                  <a:cubicBezTo>
                    <a:pt x="25707" y="156450"/>
                    <a:pt x="279707" y="0"/>
                    <a:pt x="279707" y="0"/>
                  </a:cubicBezTo>
                </a:path>
              </a:pathLst>
            </a:cu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910120" y="4803912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ā</a:t>
              </a:r>
              <a:endParaRPr lang="en-US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976191" y="4803913"/>
            <a:ext cx="397565" cy="872436"/>
            <a:chOff x="4976191" y="4803913"/>
            <a:chExt cx="397565" cy="872436"/>
          </a:xfrm>
        </p:grpSpPr>
        <p:sp>
          <p:nvSpPr>
            <p:cNvPr id="28" name="Block Arc 27"/>
            <p:cNvSpPr/>
            <p:nvPr/>
          </p:nvSpPr>
          <p:spPr>
            <a:xfrm>
              <a:off x="4976191" y="5190436"/>
              <a:ext cx="397565" cy="485913"/>
            </a:xfrm>
            <a:prstGeom prst="blockArc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9" name="Freeform 28"/>
            <p:cNvSpPr/>
            <p:nvPr/>
          </p:nvSpPr>
          <p:spPr>
            <a:xfrm>
              <a:off x="5005702" y="4803914"/>
              <a:ext cx="279707" cy="386522"/>
            </a:xfrm>
            <a:custGeom>
              <a:avLst/>
              <a:gdLst>
                <a:gd name="connsiteX0" fmla="*/ 147185 w 279707"/>
                <a:gd name="connsiteY0" fmla="*/ 386522 h 386522"/>
                <a:gd name="connsiteX1" fmla="*/ 3620 w 279707"/>
                <a:gd name="connsiteY1" fmla="*/ 220870 h 386522"/>
                <a:gd name="connsiteX2" fmla="*/ 279707 w 279707"/>
                <a:gd name="connsiteY2" fmla="*/ 0 h 38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07" h="386522">
                  <a:moveTo>
                    <a:pt x="147185" y="386522"/>
                  </a:moveTo>
                  <a:cubicBezTo>
                    <a:pt x="64359" y="335906"/>
                    <a:pt x="-18467" y="285290"/>
                    <a:pt x="3620" y="220870"/>
                  </a:cubicBezTo>
                  <a:cubicBezTo>
                    <a:pt x="25707" y="156450"/>
                    <a:pt x="279707" y="0"/>
                    <a:pt x="279707" y="0"/>
                  </a:cubicBezTo>
                </a:path>
              </a:pathLst>
            </a:cu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78520" y="4803913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ā</a:t>
              </a:r>
              <a:endParaRPr lang="en-US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144591" y="4803914"/>
            <a:ext cx="397565" cy="872436"/>
            <a:chOff x="6144591" y="4803914"/>
            <a:chExt cx="397565" cy="872436"/>
          </a:xfrm>
        </p:grpSpPr>
        <p:sp>
          <p:nvSpPr>
            <p:cNvPr id="32" name="Block Arc 31"/>
            <p:cNvSpPr/>
            <p:nvPr/>
          </p:nvSpPr>
          <p:spPr>
            <a:xfrm>
              <a:off x="6144591" y="5190437"/>
              <a:ext cx="397565" cy="485913"/>
            </a:xfrm>
            <a:prstGeom prst="blockArc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>
              <a:off x="6174102" y="4803915"/>
              <a:ext cx="279707" cy="386522"/>
            </a:xfrm>
            <a:custGeom>
              <a:avLst/>
              <a:gdLst>
                <a:gd name="connsiteX0" fmla="*/ 147185 w 279707"/>
                <a:gd name="connsiteY0" fmla="*/ 386522 h 386522"/>
                <a:gd name="connsiteX1" fmla="*/ 3620 w 279707"/>
                <a:gd name="connsiteY1" fmla="*/ 220870 h 386522"/>
                <a:gd name="connsiteX2" fmla="*/ 279707 w 279707"/>
                <a:gd name="connsiteY2" fmla="*/ 0 h 38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07" h="386522">
                  <a:moveTo>
                    <a:pt x="147185" y="386522"/>
                  </a:moveTo>
                  <a:cubicBezTo>
                    <a:pt x="64359" y="335906"/>
                    <a:pt x="-18467" y="285290"/>
                    <a:pt x="3620" y="220870"/>
                  </a:cubicBezTo>
                  <a:cubicBezTo>
                    <a:pt x="25707" y="156450"/>
                    <a:pt x="279707" y="0"/>
                    <a:pt x="279707" y="0"/>
                  </a:cubicBezTo>
                </a:path>
              </a:pathLst>
            </a:cu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246920" y="4803914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ā</a:t>
              </a:r>
              <a:endParaRPr lang="en-US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208696" y="4478755"/>
            <a:ext cx="1060174" cy="490025"/>
            <a:chOff x="2208696" y="4478755"/>
            <a:chExt cx="1060174" cy="490025"/>
          </a:xfrm>
        </p:grpSpPr>
        <p:sp>
          <p:nvSpPr>
            <p:cNvPr id="36" name="Freeform 35"/>
            <p:cNvSpPr/>
            <p:nvPr/>
          </p:nvSpPr>
          <p:spPr>
            <a:xfrm>
              <a:off x="2208696" y="4639049"/>
              <a:ext cx="1060174" cy="329731"/>
            </a:xfrm>
            <a:custGeom>
              <a:avLst/>
              <a:gdLst>
                <a:gd name="connsiteX0" fmla="*/ 0 w 1060174"/>
                <a:gd name="connsiteY0" fmla="*/ 310331 h 329731"/>
                <a:gd name="connsiteX1" fmla="*/ 386521 w 1060174"/>
                <a:gd name="connsiteY1" fmla="*/ 299287 h 329731"/>
                <a:gd name="connsiteX2" fmla="*/ 806174 w 1060174"/>
                <a:gd name="connsiteY2" fmla="*/ 23200 h 329731"/>
                <a:gd name="connsiteX3" fmla="*/ 1060174 w 1060174"/>
                <a:gd name="connsiteY3" fmla="*/ 34244 h 32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0174" h="329731">
                  <a:moveTo>
                    <a:pt x="0" y="310331"/>
                  </a:moveTo>
                  <a:cubicBezTo>
                    <a:pt x="126079" y="328736"/>
                    <a:pt x="252159" y="347142"/>
                    <a:pt x="386521" y="299287"/>
                  </a:cubicBezTo>
                  <a:cubicBezTo>
                    <a:pt x="520883" y="251432"/>
                    <a:pt x="693899" y="67374"/>
                    <a:pt x="806174" y="23200"/>
                  </a:cubicBezTo>
                  <a:cubicBezTo>
                    <a:pt x="918450" y="-20974"/>
                    <a:pt x="989312" y="6635"/>
                    <a:pt x="1060174" y="34244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594102" y="4478755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3762502" y="4262783"/>
            <a:ext cx="599672" cy="673652"/>
            <a:chOff x="3762502" y="4262783"/>
            <a:chExt cx="599672" cy="673652"/>
          </a:xfrm>
        </p:grpSpPr>
        <p:sp>
          <p:nvSpPr>
            <p:cNvPr id="37" name="Freeform 36"/>
            <p:cNvSpPr/>
            <p:nvPr/>
          </p:nvSpPr>
          <p:spPr>
            <a:xfrm>
              <a:off x="3787913" y="4262783"/>
              <a:ext cx="574261" cy="673652"/>
            </a:xfrm>
            <a:custGeom>
              <a:avLst/>
              <a:gdLst>
                <a:gd name="connsiteX0" fmla="*/ 0 w 574261"/>
                <a:gd name="connsiteY0" fmla="*/ 673652 h 673652"/>
                <a:gd name="connsiteX1" fmla="*/ 309217 w 574261"/>
                <a:gd name="connsiteY1" fmla="*/ 452782 h 673652"/>
                <a:gd name="connsiteX2" fmla="*/ 364435 w 574261"/>
                <a:gd name="connsiteY2" fmla="*/ 220869 h 673652"/>
                <a:gd name="connsiteX3" fmla="*/ 574261 w 574261"/>
                <a:gd name="connsiteY3" fmla="*/ 0 h 673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261" h="673652">
                  <a:moveTo>
                    <a:pt x="0" y="673652"/>
                  </a:moveTo>
                  <a:cubicBezTo>
                    <a:pt x="124239" y="600949"/>
                    <a:pt x="248478" y="528246"/>
                    <a:pt x="309217" y="452782"/>
                  </a:cubicBezTo>
                  <a:cubicBezTo>
                    <a:pt x="369956" y="377318"/>
                    <a:pt x="320261" y="296333"/>
                    <a:pt x="364435" y="220869"/>
                  </a:cubicBezTo>
                  <a:cubicBezTo>
                    <a:pt x="408609" y="145405"/>
                    <a:pt x="491435" y="72702"/>
                    <a:pt x="574261" y="0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762502" y="4505739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450522" y="4505739"/>
            <a:ext cx="907406" cy="647159"/>
            <a:chOff x="4450522" y="4505739"/>
            <a:chExt cx="907406" cy="647159"/>
          </a:xfrm>
        </p:grpSpPr>
        <p:sp>
          <p:nvSpPr>
            <p:cNvPr id="38" name="Freeform 37"/>
            <p:cNvSpPr/>
            <p:nvPr/>
          </p:nvSpPr>
          <p:spPr>
            <a:xfrm>
              <a:off x="4450522" y="4505739"/>
              <a:ext cx="907406" cy="647159"/>
            </a:xfrm>
            <a:custGeom>
              <a:avLst/>
              <a:gdLst>
                <a:gd name="connsiteX0" fmla="*/ 0 w 907406"/>
                <a:gd name="connsiteY0" fmla="*/ 574261 h 647159"/>
                <a:gd name="connsiteX1" fmla="*/ 408608 w 907406"/>
                <a:gd name="connsiteY1" fmla="*/ 640522 h 647159"/>
                <a:gd name="connsiteX2" fmla="*/ 519043 w 907406"/>
                <a:gd name="connsiteY2" fmla="*/ 430696 h 647159"/>
                <a:gd name="connsiteX3" fmla="*/ 872435 w 907406"/>
                <a:gd name="connsiteY3" fmla="*/ 176696 h 647159"/>
                <a:gd name="connsiteX4" fmla="*/ 894521 w 907406"/>
                <a:gd name="connsiteY4" fmla="*/ 0 h 64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7406" h="647159">
                  <a:moveTo>
                    <a:pt x="0" y="574261"/>
                  </a:moveTo>
                  <a:cubicBezTo>
                    <a:pt x="161050" y="619355"/>
                    <a:pt x="322101" y="664449"/>
                    <a:pt x="408608" y="640522"/>
                  </a:cubicBezTo>
                  <a:cubicBezTo>
                    <a:pt x="495115" y="616595"/>
                    <a:pt x="441739" y="508000"/>
                    <a:pt x="519043" y="430696"/>
                  </a:cubicBezTo>
                  <a:cubicBezTo>
                    <a:pt x="596348" y="353392"/>
                    <a:pt x="809855" y="248479"/>
                    <a:pt x="872435" y="176696"/>
                  </a:cubicBezTo>
                  <a:cubicBezTo>
                    <a:pt x="935015" y="104913"/>
                    <a:pt x="894521" y="0"/>
                    <a:pt x="894521" y="0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930902" y="4532723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716833" y="4478755"/>
            <a:ext cx="1060174" cy="490025"/>
            <a:chOff x="5716833" y="4478755"/>
            <a:chExt cx="1060174" cy="490025"/>
          </a:xfrm>
        </p:grpSpPr>
        <p:sp>
          <p:nvSpPr>
            <p:cNvPr id="39" name="Freeform 38"/>
            <p:cNvSpPr/>
            <p:nvPr/>
          </p:nvSpPr>
          <p:spPr>
            <a:xfrm>
              <a:off x="5716833" y="4639049"/>
              <a:ext cx="1060174" cy="329731"/>
            </a:xfrm>
            <a:custGeom>
              <a:avLst/>
              <a:gdLst>
                <a:gd name="connsiteX0" fmla="*/ 0 w 1060174"/>
                <a:gd name="connsiteY0" fmla="*/ 310331 h 329731"/>
                <a:gd name="connsiteX1" fmla="*/ 386521 w 1060174"/>
                <a:gd name="connsiteY1" fmla="*/ 299287 h 329731"/>
                <a:gd name="connsiteX2" fmla="*/ 806174 w 1060174"/>
                <a:gd name="connsiteY2" fmla="*/ 23200 h 329731"/>
                <a:gd name="connsiteX3" fmla="*/ 1060174 w 1060174"/>
                <a:gd name="connsiteY3" fmla="*/ 34244 h 32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0174" h="329731">
                  <a:moveTo>
                    <a:pt x="0" y="310331"/>
                  </a:moveTo>
                  <a:cubicBezTo>
                    <a:pt x="126079" y="328736"/>
                    <a:pt x="252159" y="347142"/>
                    <a:pt x="386521" y="299287"/>
                  </a:cubicBezTo>
                  <a:cubicBezTo>
                    <a:pt x="520883" y="251432"/>
                    <a:pt x="693899" y="67374"/>
                    <a:pt x="806174" y="23200"/>
                  </a:cubicBezTo>
                  <a:cubicBezTo>
                    <a:pt x="918450" y="-20974"/>
                    <a:pt x="989312" y="6635"/>
                    <a:pt x="1060174" y="34244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026484" y="4478755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sp>
        <p:nvSpPr>
          <p:cNvPr id="44" name="Freeform 43"/>
          <p:cNvSpPr/>
          <p:nvPr/>
        </p:nvSpPr>
        <p:spPr>
          <a:xfrm>
            <a:off x="9263920" y="4892261"/>
            <a:ext cx="1060174" cy="329731"/>
          </a:xfrm>
          <a:custGeom>
            <a:avLst/>
            <a:gdLst>
              <a:gd name="connsiteX0" fmla="*/ 0 w 1060174"/>
              <a:gd name="connsiteY0" fmla="*/ 310331 h 329731"/>
              <a:gd name="connsiteX1" fmla="*/ 386521 w 1060174"/>
              <a:gd name="connsiteY1" fmla="*/ 299287 h 329731"/>
              <a:gd name="connsiteX2" fmla="*/ 806174 w 1060174"/>
              <a:gd name="connsiteY2" fmla="*/ 23200 h 329731"/>
              <a:gd name="connsiteX3" fmla="*/ 1060174 w 1060174"/>
              <a:gd name="connsiteY3" fmla="*/ 34244 h 329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0174" h="329731">
                <a:moveTo>
                  <a:pt x="0" y="310331"/>
                </a:moveTo>
                <a:cubicBezTo>
                  <a:pt x="126079" y="328736"/>
                  <a:pt x="252159" y="347142"/>
                  <a:pt x="386521" y="299287"/>
                </a:cubicBezTo>
                <a:cubicBezTo>
                  <a:pt x="520883" y="251432"/>
                  <a:pt x="693899" y="67374"/>
                  <a:pt x="806174" y="23200"/>
                </a:cubicBezTo>
                <a:cubicBezTo>
                  <a:pt x="918450" y="-20974"/>
                  <a:pt x="989312" y="6635"/>
                  <a:pt x="1060174" y="34244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9263920" y="4141929"/>
            <a:ext cx="574261" cy="673652"/>
          </a:xfrm>
          <a:custGeom>
            <a:avLst/>
            <a:gdLst>
              <a:gd name="connsiteX0" fmla="*/ 0 w 574261"/>
              <a:gd name="connsiteY0" fmla="*/ 673652 h 673652"/>
              <a:gd name="connsiteX1" fmla="*/ 309217 w 574261"/>
              <a:gd name="connsiteY1" fmla="*/ 452782 h 673652"/>
              <a:gd name="connsiteX2" fmla="*/ 364435 w 574261"/>
              <a:gd name="connsiteY2" fmla="*/ 220869 h 673652"/>
              <a:gd name="connsiteX3" fmla="*/ 574261 w 574261"/>
              <a:gd name="connsiteY3" fmla="*/ 0 h 673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4261" h="673652">
                <a:moveTo>
                  <a:pt x="0" y="673652"/>
                </a:moveTo>
                <a:cubicBezTo>
                  <a:pt x="124239" y="600949"/>
                  <a:pt x="248478" y="528246"/>
                  <a:pt x="309217" y="452782"/>
                </a:cubicBezTo>
                <a:cubicBezTo>
                  <a:pt x="369956" y="377318"/>
                  <a:pt x="320261" y="296333"/>
                  <a:pt x="364435" y="220869"/>
                </a:cubicBezTo>
                <a:cubicBezTo>
                  <a:pt x="408609" y="145405"/>
                  <a:pt x="491435" y="72702"/>
                  <a:pt x="574261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9144000" y="4551491"/>
            <a:ext cx="907406" cy="647159"/>
          </a:xfrm>
          <a:custGeom>
            <a:avLst/>
            <a:gdLst>
              <a:gd name="connsiteX0" fmla="*/ 0 w 907406"/>
              <a:gd name="connsiteY0" fmla="*/ 574261 h 647159"/>
              <a:gd name="connsiteX1" fmla="*/ 408608 w 907406"/>
              <a:gd name="connsiteY1" fmla="*/ 640522 h 647159"/>
              <a:gd name="connsiteX2" fmla="*/ 519043 w 907406"/>
              <a:gd name="connsiteY2" fmla="*/ 430696 h 647159"/>
              <a:gd name="connsiteX3" fmla="*/ 872435 w 907406"/>
              <a:gd name="connsiteY3" fmla="*/ 176696 h 647159"/>
              <a:gd name="connsiteX4" fmla="*/ 894521 w 907406"/>
              <a:gd name="connsiteY4" fmla="*/ 0 h 647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7406" h="647159">
                <a:moveTo>
                  <a:pt x="0" y="574261"/>
                </a:moveTo>
                <a:cubicBezTo>
                  <a:pt x="161050" y="619355"/>
                  <a:pt x="322101" y="664449"/>
                  <a:pt x="408608" y="640522"/>
                </a:cubicBezTo>
                <a:cubicBezTo>
                  <a:pt x="495115" y="616595"/>
                  <a:pt x="441739" y="508000"/>
                  <a:pt x="519043" y="430696"/>
                </a:cubicBezTo>
                <a:cubicBezTo>
                  <a:pt x="596348" y="353392"/>
                  <a:pt x="809855" y="248479"/>
                  <a:pt x="872435" y="176696"/>
                </a:cubicBezTo>
                <a:cubicBezTo>
                  <a:pt x="935015" y="104913"/>
                  <a:pt x="894521" y="0"/>
                  <a:pt x="894521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/>
          <p:cNvSpPr/>
          <p:nvPr/>
        </p:nvSpPr>
        <p:spPr>
          <a:xfrm>
            <a:off x="9144000" y="3548263"/>
            <a:ext cx="907406" cy="647159"/>
          </a:xfrm>
          <a:custGeom>
            <a:avLst/>
            <a:gdLst>
              <a:gd name="connsiteX0" fmla="*/ 0 w 907406"/>
              <a:gd name="connsiteY0" fmla="*/ 574261 h 647159"/>
              <a:gd name="connsiteX1" fmla="*/ 408608 w 907406"/>
              <a:gd name="connsiteY1" fmla="*/ 640522 h 647159"/>
              <a:gd name="connsiteX2" fmla="*/ 519043 w 907406"/>
              <a:gd name="connsiteY2" fmla="*/ 430696 h 647159"/>
              <a:gd name="connsiteX3" fmla="*/ 872435 w 907406"/>
              <a:gd name="connsiteY3" fmla="*/ 176696 h 647159"/>
              <a:gd name="connsiteX4" fmla="*/ 894521 w 907406"/>
              <a:gd name="connsiteY4" fmla="*/ 0 h 647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7406" h="647159">
                <a:moveTo>
                  <a:pt x="0" y="574261"/>
                </a:moveTo>
                <a:cubicBezTo>
                  <a:pt x="161050" y="619355"/>
                  <a:pt x="322101" y="664449"/>
                  <a:pt x="408608" y="640522"/>
                </a:cubicBezTo>
                <a:cubicBezTo>
                  <a:pt x="495115" y="616595"/>
                  <a:pt x="441739" y="508000"/>
                  <a:pt x="519043" y="430696"/>
                </a:cubicBezTo>
                <a:cubicBezTo>
                  <a:pt x="596348" y="353392"/>
                  <a:pt x="809855" y="248479"/>
                  <a:pt x="872435" y="176696"/>
                </a:cubicBezTo>
                <a:cubicBezTo>
                  <a:pt x="935015" y="104913"/>
                  <a:pt x="894521" y="0"/>
                  <a:pt x="894521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47"/>
          <p:cNvSpPr/>
          <p:nvPr/>
        </p:nvSpPr>
        <p:spPr>
          <a:xfrm>
            <a:off x="9263920" y="3218532"/>
            <a:ext cx="1060174" cy="329731"/>
          </a:xfrm>
          <a:custGeom>
            <a:avLst/>
            <a:gdLst>
              <a:gd name="connsiteX0" fmla="*/ 0 w 1060174"/>
              <a:gd name="connsiteY0" fmla="*/ 310331 h 329731"/>
              <a:gd name="connsiteX1" fmla="*/ 386521 w 1060174"/>
              <a:gd name="connsiteY1" fmla="*/ 299287 h 329731"/>
              <a:gd name="connsiteX2" fmla="*/ 806174 w 1060174"/>
              <a:gd name="connsiteY2" fmla="*/ 23200 h 329731"/>
              <a:gd name="connsiteX3" fmla="*/ 1060174 w 1060174"/>
              <a:gd name="connsiteY3" fmla="*/ 34244 h 329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0174" h="329731">
                <a:moveTo>
                  <a:pt x="0" y="310331"/>
                </a:moveTo>
                <a:cubicBezTo>
                  <a:pt x="126079" y="328736"/>
                  <a:pt x="252159" y="347142"/>
                  <a:pt x="386521" y="299287"/>
                </a:cubicBezTo>
                <a:cubicBezTo>
                  <a:pt x="520883" y="251432"/>
                  <a:pt x="693899" y="67374"/>
                  <a:pt x="806174" y="23200"/>
                </a:cubicBezTo>
                <a:cubicBezTo>
                  <a:pt x="918450" y="-20974"/>
                  <a:pt x="989312" y="6635"/>
                  <a:pt x="1060174" y="34244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48"/>
          <p:cNvSpPr/>
          <p:nvPr/>
        </p:nvSpPr>
        <p:spPr>
          <a:xfrm>
            <a:off x="10190185" y="4599609"/>
            <a:ext cx="574261" cy="673652"/>
          </a:xfrm>
          <a:custGeom>
            <a:avLst/>
            <a:gdLst>
              <a:gd name="connsiteX0" fmla="*/ 0 w 574261"/>
              <a:gd name="connsiteY0" fmla="*/ 673652 h 673652"/>
              <a:gd name="connsiteX1" fmla="*/ 309217 w 574261"/>
              <a:gd name="connsiteY1" fmla="*/ 452782 h 673652"/>
              <a:gd name="connsiteX2" fmla="*/ 364435 w 574261"/>
              <a:gd name="connsiteY2" fmla="*/ 220869 h 673652"/>
              <a:gd name="connsiteX3" fmla="*/ 574261 w 574261"/>
              <a:gd name="connsiteY3" fmla="*/ 0 h 673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4261" h="673652">
                <a:moveTo>
                  <a:pt x="0" y="673652"/>
                </a:moveTo>
                <a:cubicBezTo>
                  <a:pt x="124239" y="600949"/>
                  <a:pt x="248478" y="528246"/>
                  <a:pt x="309217" y="452782"/>
                </a:cubicBezTo>
                <a:cubicBezTo>
                  <a:pt x="369956" y="377318"/>
                  <a:pt x="320261" y="296333"/>
                  <a:pt x="364435" y="220869"/>
                </a:cubicBezTo>
                <a:cubicBezTo>
                  <a:pt x="408609" y="145405"/>
                  <a:pt x="491435" y="72702"/>
                  <a:pt x="574261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49"/>
          <p:cNvSpPr/>
          <p:nvPr/>
        </p:nvSpPr>
        <p:spPr>
          <a:xfrm>
            <a:off x="9597703" y="3902642"/>
            <a:ext cx="907406" cy="647159"/>
          </a:xfrm>
          <a:custGeom>
            <a:avLst/>
            <a:gdLst>
              <a:gd name="connsiteX0" fmla="*/ 0 w 907406"/>
              <a:gd name="connsiteY0" fmla="*/ 574261 h 647159"/>
              <a:gd name="connsiteX1" fmla="*/ 408608 w 907406"/>
              <a:gd name="connsiteY1" fmla="*/ 640522 h 647159"/>
              <a:gd name="connsiteX2" fmla="*/ 519043 w 907406"/>
              <a:gd name="connsiteY2" fmla="*/ 430696 h 647159"/>
              <a:gd name="connsiteX3" fmla="*/ 872435 w 907406"/>
              <a:gd name="connsiteY3" fmla="*/ 176696 h 647159"/>
              <a:gd name="connsiteX4" fmla="*/ 894521 w 907406"/>
              <a:gd name="connsiteY4" fmla="*/ 0 h 647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7406" h="647159">
                <a:moveTo>
                  <a:pt x="0" y="574261"/>
                </a:moveTo>
                <a:cubicBezTo>
                  <a:pt x="161050" y="619355"/>
                  <a:pt x="322101" y="664449"/>
                  <a:pt x="408608" y="640522"/>
                </a:cubicBezTo>
                <a:cubicBezTo>
                  <a:pt x="495115" y="616595"/>
                  <a:pt x="441739" y="508000"/>
                  <a:pt x="519043" y="430696"/>
                </a:cubicBezTo>
                <a:cubicBezTo>
                  <a:pt x="596348" y="353392"/>
                  <a:pt x="809855" y="248479"/>
                  <a:pt x="872435" y="176696"/>
                </a:cubicBezTo>
                <a:cubicBezTo>
                  <a:pt x="935015" y="104913"/>
                  <a:pt x="894521" y="0"/>
                  <a:pt x="894521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10190185" y="3068241"/>
            <a:ext cx="574261" cy="673652"/>
          </a:xfrm>
          <a:custGeom>
            <a:avLst/>
            <a:gdLst>
              <a:gd name="connsiteX0" fmla="*/ 0 w 574261"/>
              <a:gd name="connsiteY0" fmla="*/ 673652 h 673652"/>
              <a:gd name="connsiteX1" fmla="*/ 309217 w 574261"/>
              <a:gd name="connsiteY1" fmla="*/ 452782 h 673652"/>
              <a:gd name="connsiteX2" fmla="*/ 364435 w 574261"/>
              <a:gd name="connsiteY2" fmla="*/ 220869 h 673652"/>
              <a:gd name="connsiteX3" fmla="*/ 574261 w 574261"/>
              <a:gd name="connsiteY3" fmla="*/ 0 h 673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4261" h="673652">
                <a:moveTo>
                  <a:pt x="0" y="673652"/>
                </a:moveTo>
                <a:cubicBezTo>
                  <a:pt x="124239" y="600949"/>
                  <a:pt x="248478" y="528246"/>
                  <a:pt x="309217" y="452782"/>
                </a:cubicBezTo>
                <a:cubicBezTo>
                  <a:pt x="369956" y="377318"/>
                  <a:pt x="320261" y="296333"/>
                  <a:pt x="364435" y="220869"/>
                </a:cubicBezTo>
                <a:cubicBezTo>
                  <a:pt x="408609" y="145405"/>
                  <a:pt x="491435" y="72702"/>
                  <a:pt x="574261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chip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744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0" y="5433391"/>
            <a:ext cx="9144000" cy="22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0" y="2824921"/>
            <a:ext cx="9144000" cy="22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2639391" y="4803911"/>
            <a:ext cx="397565" cy="872436"/>
            <a:chOff x="2639391" y="4803911"/>
            <a:chExt cx="397565" cy="872436"/>
          </a:xfrm>
        </p:grpSpPr>
        <p:sp>
          <p:nvSpPr>
            <p:cNvPr id="14" name="Block Arc 13"/>
            <p:cNvSpPr/>
            <p:nvPr/>
          </p:nvSpPr>
          <p:spPr>
            <a:xfrm>
              <a:off x="2639391" y="5190434"/>
              <a:ext cx="397565" cy="485913"/>
            </a:xfrm>
            <a:prstGeom prst="blockArc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>
              <a:off x="2668902" y="4803912"/>
              <a:ext cx="279707" cy="386522"/>
            </a:xfrm>
            <a:custGeom>
              <a:avLst/>
              <a:gdLst>
                <a:gd name="connsiteX0" fmla="*/ 147185 w 279707"/>
                <a:gd name="connsiteY0" fmla="*/ 386522 h 386522"/>
                <a:gd name="connsiteX1" fmla="*/ 3620 w 279707"/>
                <a:gd name="connsiteY1" fmla="*/ 220870 h 386522"/>
                <a:gd name="connsiteX2" fmla="*/ 279707 w 279707"/>
                <a:gd name="connsiteY2" fmla="*/ 0 h 38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07" h="386522">
                  <a:moveTo>
                    <a:pt x="147185" y="386522"/>
                  </a:moveTo>
                  <a:cubicBezTo>
                    <a:pt x="64359" y="335906"/>
                    <a:pt x="-18467" y="285290"/>
                    <a:pt x="3620" y="220870"/>
                  </a:cubicBezTo>
                  <a:cubicBezTo>
                    <a:pt x="25707" y="156450"/>
                    <a:pt x="279707" y="0"/>
                    <a:pt x="279707" y="0"/>
                  </a:cubicBezTo>
                </a:path>
              </a:pathLst>
            </a:cu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741720" y="4803911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ā</a:t>
              </a:r>
              <a:endParaRPr lang="en-US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807791" y="4803912"/>
            <a:ext cx="397565" cy="872436"/>
            <a:chOff x="3807791" y="4803912"/>
            <a:chExt cx="397565" cy="872436"/>
          </a:xfrm>
        </p:grpSpPr>
        <p:sp>
          <p:nvSpPr>
            <p:cNvPr id="24" name="Block Arc 23"/>
            <p:cNvSpPr/>
            <p:nvPr/>
          </p:nvSpPr>
          <p:spPr>
            <a:xfrm>
              <a:off x="3807791" y="5190435"/>
              <a:ext cx="397565" cy="485913"/>
            </a:xfrm>
            <a:prstGeom prst="blockArc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>
              <a:off x="3837302" y="4803913"/>
              <a:ext cx="279707" cy="386522"/>
            </a:xfrm>
            <a:custGeom>
              <a:avLst/>
              <a:gdLst>
                <a:gd name="connsiteX0" fmla="*/ 147185 w 279707"/>
                <a:gd name="connsiteY0" fmla="*/ 386522 h 386522"/>
                <a:gd name="connsiteX1" fmla="*/ 3620 w 279707"/>
                <a:gd name="connsiteY1" fmla="*/ 220870 h 386522"/>
                <a:gd name="connsiteX2" fmla="*/ 279707 w 279707"/>
                <a:gd name="connsiteY2" fmla="*/ 0 h 38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07" h="386522">
                  <a:moveTo>
                    <a:pt x="147185" y="386522"/>
                  </a:moveTo>
                  <a:cubicBezTo>
                    <a:pt x="64359" y="335906"/>
                    <a:pt x="-18467" y="285290"/>
                    <a:pt x="3620" y="220870"/>
                  </a:cubicBezTo>
                  <a:cubicBezTo>
                    <a:pt x="25707" y="156450"/>
                    <a:pt x="279707" y="0"/>
                    <a:pt x="279707" y="0"/>
                  </a:cubicBezTo>
                </a:path>
              </a:pathLst>
            </a:cu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910120" y="4803912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ā</a:t>
              </a:r>
              <a:endParaRPr lang="en-US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976191" y="4803913"/>
            <a:ext cx="397565" cy="872436"/>
            <a:chOff x="4976191" y="4803913"/>
            <a:chExt cx="397565" cy="872436"/>
          </a:xfrm>
        </p:grpSpPr>
        <p:sp>
          <p:nvSpPr>
            <p:cNvPr id="28" name="Block Arc 27"/>
            <p:cNvSpPr/>
            <p:nvPr/>
          </p:nvSpPr>
          <p:spPr>
            <a:xfrm>
              <a:off x="4976191" y="5190436"/>
              <a:ext cx="397565" cy="485913"/>
            </a:xfrm>
            <a:prstGeom prst="blockArc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9" name="Freeform 28"/>
            <p:cNvSpPr/>
            <p:nvPr/>
          </p:nvSpPr>
          <p:spPr>
            <a:xfrm>
              <a:off x="5005702" y="4803914"/>
              <a:ext cx="279707" cy="386522"/>
            </a:xfrm>
            <a:custGeom>
              <a:avLst/>
              <a:gdLst>
                <a:gd name="connsiteX0" fmla="*/ 147185 w 279707"/>
                <a:gd name="connsiteY0" fmla="*/ 386522 h 386522"/>
                <a:gd name="connsiteX1" fmla="*/ 3620 w 279707"/>
                <a:gd name="connsiteY1" fmla="*/ 220870 h 386522"/>
                <a:gd name="connsiteX2" fmla="*/ 279707 w 279707"/>
                <a:gd name="connsiteY2" fmla="*/ 0 h 38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07" h="386522">
                  <a:moveTo>
                    <a:pt x="147185" y="386522"/>
                  </a:moveTo>
                  <a:cubicBezTo>
                    <a:pt x="64359" y="335906"/>
                    <a:pt x="-18467" y="285290"/>
                    <a:pt x="3620" y="220870"/>
                  </a:cubicBezTo>
                  <a:cubicBezTo>
                    <a:pt x="25707" y="156450"/>
                    <a:pt x="279707" y="0"/>
                    <a:pt x="279707" y="0"/>
                  </a:cubicBezTo>
                </a:path>
              </a:pathLst>
            </a:cu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78520" y="4803913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ā</a:t>
              </a:r>
              <a:endParaRPr lang="en-US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144591" y="4803914"/>
            <a:ext cx="397565" cy="872436"/>
            <a:chOff x="6144591" y="4803914"/>
            <a:chExt cx="397565" cy="872436"/>
          </a:xfrm>
        </p:grpSpPr>
        <p:sp>
          <p:nvSpPr>
            <p:cNvPr id="32" name="Block Arc 31"/>
            <p:cNvSpPr/>
            <p:nvPr/>
          </p:nvSpPr>
          <p:spPr>
            <a:xfrm>
              <a:off x="6144591" y="5190437"/>
              <a:ext cx="397565" cy="485913"/>
            </a:xfrm>
            <a:prstGeom prst="blockArc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>
              <a:off x="6174102" y="4803915"/>
              <a:ext cx="279707" cy="386522"/>
            </a:xfrm>
            <a:custGeom>
              <a:avLst/>
              <a:gdLst>
                <a:gd name="connsiteX0" fmla="*/ 147185 w 279707"/>
                <a:gd name="connsiteY0" fmla="*/ 386522 h 386522"/>
                <a:gd name="connsiteX1" fmla="*/ 3620 w 279707"/>
                <a:gd name="connsiteY1" fmla="*/ 220870 h 386522"/>
                <a:gd name="connsiteX2" fmla="*/ 279707 w 279707"/>
                <a:gd name="connsiteY2" fmla="*/ 0 h 38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707" h="386522">
                  <a:moveTo>
                    <a:pt x="147185" y="386522"/>
                  </a:moveTo>
                  <a:cubicBezTo>
                    <a:pt x="64359" y="335906"/>
                    <a:pt x="-18467" y="285290"/>
                    <a:pt x="3620" y="220870"/>
                  </a:cubicBezTo>
                  <a:cubicBezTo>
                    <a:pt x="25707" y="156450"/>
                    <a:pt x="279707" y="0"/>
                    <a:pt x="279707" y="0"/>
                  </a:cubicBezTo>
                </a:path>
              </a:pathLst>
            </a:cu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246920" y="4803914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ā</a:t>
              </a:r>
              <a:endParaRPr lang="en-US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208696" y="4478755"/>
            <a:ext cx="1060174" cy="490025"/>
            <a:chOff x="2208696" y="4478755"/>
            <a:chExt cx="1060174" cy="490025"/>
          </a:xfrm>
        </p:grpSpPr>
        <p:sp>
          <p:nvSpPr>
            <p:cNvPr id="36" name="Freeform 35"/>
            <p:cNvSpPr/>
            <p:nvPr/>
          </p:nvSpPr>
          <p:spPr>
            <a:xfrm>
              <a:off x="2208696" y="4639049"/>
              <a:ext cx="1060174" cy="329731"/>
            </a:xfrm>
            <a:custGeom>
              <a:avLst/>
              <a:gdLst>
                <a:gd name="connsiteX0" fmla="*/ 0 w 1060174"/>
                <a:gd name="connsiteY0" fmla="*/ 310331 h 329731"/>
                <a:gd name="connsiteX1" fmla="*/ 386521 w 1060174"/>
                <a:gd name="connsiteY1" fmla="*/ 299287 h 329731"/>
                <a:gd name="connsiteX2" fmla="*/ 806174 w 1060174"/>
                <a:gd name="connsiteY2" fmla="*/ 23200 h 329731"/>
                <a:gd name="connsiteX3" fmla="*/ 1060174 w 1060174"/>
                <a:gd name="connsiteY3" fmla="*/ 34244 h 32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0174" h="329731">
                  <a:moveTo>
                    <a:pt x="0" y="310331"/>
                  </a:moveTo>
                  <a:cubicBezTo>
                    <a:pt x="126079" y="328736"/>
                    <a:pt x="252159" y="347142"/>
                    <a:pt x="386521" y="299287"/>
                  </a:cubicBezTo>
                  <a:cubicBezTo>
                    <a:pt x="520883" y="251432"/>
                    <a:pt x="693899" y="67374"/>
                    <a:pt x="806174" y="23200"/>
                  </a:cubicBezTo>
                  <a:cubicBezTo>
                    <a:pt x="918450" y="-20974"/>
                    <a:pt x="989312" y="6635"/>
                    <a:pt x="1060174" y="34244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594102" y="4478755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3762502" y="4262783"/>
            <a:ext cx="599672" cy="673652"/>
            <a:chOff x="3762502" y="4262783"/>
            <a:chExt cx="599672" cy="673652"/>
          </a:xfrm>
        </p:grpSpPr>
        <p:sp>
          <p:nvSpPr>
            <p:cNvPr id="37" name="Freeform 36"/>
            <p:cNvSpPr/>
            <p:nvPr/>
          </p:nvSpPr>
          <p:spPr>
            <a:xfrm>
              <a:off x="3787913" y="4262783"/>
              <a:ext cx="574261" cy="673652"/>
            </a:xfrm>
            <a:custGeom>
              <a:avLst/>
              <a:gdLst>
                <a:gd name="connsiteX0" fmla="*/ 0 w 574261"/>
                <a:gd name="connsiteY0" fmla="*/ 673652 h 673652"/>
                <a:gd name="connsiteX1" fmla="*/ 309217 w 574261"/>
                <a:gd name="connsiteY1" fmla="*/ 452782 h 673652"/>
                <a:gd name="connsiteX2" fmla="*/ 364435 w 574261"/>
                <a:gd name="connsiteY2" fmla="*/ 220869 h 673652"/>
                <a:gd name="connsiteX3" fmla="*/ 574261 w 574261"/>
                <a:gd name="connsiteY3" fmla="*/ 0 h 673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261" h="673652">
                  <a:moveTo>
                    <a:pt x="0" y="673652"/>
                  </a:moveTo>
                  <a:cubicBezTo>
                    <a:pt x="124239" y="600949"/>
                    <a:pt x="248478" y="528246"/>
                    <a:pt x="309217" y="452782"/>
                  </a:cubicBezTo>
                  <a:cubicBezTo>
                    <a:pt x="369956" y="377318"/>
                    <a:pt x="320261" y="296333"/>
                    <a:pt x="364435" y="220869"/>
                  </a:cubicBezTo>
                  <a:cubicBezTo>
                    <a:pt x="408609" y="145405"/>
                    <a:pt x="491435" y="72702"/>
                    <a:pt x="574261" y="0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762502" y="4505739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450522" y="4505739"/>
            <a:ext cx="907406" cy="647159"/>
            <a:chOff x="4450522" y="4505739"/>
            <a:chExt cx="907406" cy="647159"/>
          </a:xfrm>
        </p:grpSpPr>
        <p:sp>
          <p:nvSpPr>
            <p:cNvPr id="38" name="Freeform 37"/>
            <p:cNvSpPr/>
            <p:nvPr/>
          </p:nvSpPr>
          <p:spPr>
            <a:xfrm>
              <a:off x="4450522" y="4505739"/>
              <a:ext cx="907406" cy="647159"/>
            </a:xfrm>
            <a:custGeom>
              <a:avLst/>
              <a:gdLst>
                <a:gd name="connsiteX0" fmla="*/ 0 w 907406"/>
                <a:gd name="connsiteY0" fmla="*/ 574261 h 647159"/>
                <a:gd name="connsiteX1" fmla="*/ 408608 w 907406"/>
                <a:gd name="connsiteY1" fmla="*/ 640522 h 647159"/>
                <a:gd name="connsiteX2" fmla="*/ 519043 w 907406"/>
                <a:gd name="connsiteY2" fmla="*/ 430696 h 647159"/>
                <a:gd name="connsiteX3" fmla="*/ 872435 w 907406"/>
                <a:gd name="connsiteY3" fmla="*/ 176696 h 647159"/>
                <a:gd name="connsiteX4" fmla="*/ 894521 w 907406"/>
                <a:gd name="connsiteY4" fmla="*/ 0 h 64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7406" h="647159">
                  <a:moveTo>
                    <a:pt x="0" y="574261"/>
                  </a:moveTo>
                  <a:cubicBezTo>
                    <a:pt x="161050" y="619355"/>
                    <a:pt x="322101" y="664449"/>
                    <a:pt x="408608" y="640522"/>
                  </a:cubicBezTo>
                  <a:cubicBezTo>
                    <a:pt x="495115" y="616595"/>
                    <a:pt x="441739" y="508000"/>
                    <a:pt x="519043" y="430696"/>
                  </a:cubicBezTo>
                  <a:cubicBezTo>
                    <a:pt x="596348" y="353392"/>
                    <a:pt x="809855" y="248479"/>
                    <a:pt x="872435" y="176696"/>
                  </a:cubicBezTo>
                  <a:cubicBezTo>
                    <a:pt x="935015" y="104913"/>
                    <a:pt x="894521" y="0"/>
                    <a:pt x="894521" y="0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930902" y="4532723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716833" y="4478755"/>
            <a:ext cx="1060174" cy="490025"/>
            <a:chOff x="5716833" y="4478755"/>
            <a:chExt cx="1060174" cy="490025"/>
          </a:xfrm>
        </p:grpSpPr>
        <p:sp>
          <p:nvSpPr>
            <p:cNvPr id="39" name="Freeform 38"/>
            <p:cNvSpPr/>
            <p:nvPr/>
          </p:nvSpPr>
          <p:spPr>
            <a:xfrm>
              <a:off x="5716833" y="4639049"/>
              <a:ext cx="1060174" cy="329731"/>
            </a:xfrm>
            <a:custGeom>
              <a:avLst/>
              <a:gdLst>
                <a:gd name="connsiteX0" fmla="*/ 0 w 1060174"/>
                <a:gd name="connsiteY0" fmla="*/ 310331 h 329731"/>
                <a:gd name="connsiteX1" fmla="*/ 386521 w 1060174"/>
                <a:gd name="connsiteY1" fmla="*/ 299287 h 329731"/>
                <a:gd name="connsiteX2" fmla="*/ 806174 w 1060174"/>
                <a:gd name="connsiteY2" fmla="*/ 23200 h 329731"/>
                <a:gd name="connsiteX3" fmla="*/ 1060174 w 1060174"/>
                <a:gd name="connsiteY3" fmla="*/ 34244 h 32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0174" h="329731">
                  <a:moveTo>
                    <a:pt x="0" y="310331"/>
                  </a:moveTo>
                  <a:cubicBezTo>
                    <a:pt x="126079" y="328736"/>
                    <a:pt x="252159" y="347142"/>
                    <a:pt x="386521" y="299287"/>
                  </a:cubicBezTo>
                  <a:cubicBezTo>
                    <a:pt x="520883" y="251432"/>
                    <a:pt x="693899" y="67374"/>
                    <a:pt x="806174" y="23200"/>
                  </a:cubicBezTo>
                  <a:cubicBezTo>
                    <a:pt x="918450" y="-20974"/>
                    <a:pt x="989312" y="6635"/>
                    <a:pt x="1060174" y="34244"/>
                  </a:cubicBezTo>
                </a:path>
              </a:pathLst>
            </a:cu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026484" y="4478755"/>
              <a:ext cx="295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490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2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59259E-6 L -0.00139 -0.10926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546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85185E-6 L -8.33333E-7 -0.0912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56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3.33333E-6 L -4.72222E-6 -0.12477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25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2.59259E-6 L -0.00139 -0.1092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5463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2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Selection expressed in DNAQL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2419350"/>
            <a:ext cx="75819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831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Cartesian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4600"/>
            <a:ext cx="8229600" cy="3759200"/>
          </a:xfrm>
        </p:spPr>
        <p:txBody>
          <a:bodyPr/>
          <a:lstStyle/>
          <a:p>
            <a:r>
              <a:rPr lang="en-US" dirty="0" smtClean="0"/>
              <a:t>Concatenation:</a:t>
            </a:r>
          </a:p>
          <a:p>
            <a:pPr marL="0" indent="0" algn="ctr">
              <a:buNone/>
            </a:pPr>
            <a:r>
              <a:rPr lang="en-US" dirty="0" smtClean="0"/>
              <a:t>r x s = { t</a:t>
            </a:r>
            <a:r>
              <a:rPr lang="en-US" baseline="-25000" dirty="0" smtClean="0"/>
              <a:t>1</a:t>
            </a:r>
            <a:r>
              <a:rPr lang="en-US" dirty="0" smtClean="0"/>
              <a:t>t</a:t>
            </a:r>
            <a:r>
              <a:rPr lang="en-US" baseline="-25000" dirty="0" smtClean="0"/>
              <a:t>2</a:t>
            </a:r>
            <a:r>
              <a:rPr lang="en-US" dirty="0" smtClean="0"/>
              <a:t> : t</a:t>
            </a:r>
            <a:r>
              <a:rPr lang="en-US" baseline="-25000" dirty="0" smtClean="0"/>
              <a:t>1</a:t>
            </a:r>
            <a:r>
              <a:rPr lang="en-US" dirty="0" smtClean="0"/>
              <a:t> in r &amp; t</a:t>
            </a:r>
            <a:r>
              <a:rPr lang="en-US" baseline="-25000" dirty="0" smtClean="0"/>
              <a:t>2</a:t>
            </a:r>
            <a:r>
              <a:rPr lang="en-US" dirty="0" smtClean="0"/>
              <a:t> in s }</a:t>
            </a:r>
          </a:p>
          <a:p>
            <a:r>
              <a:rPr lang="en-US" dirty="0" smtClean="0"/>
              <a:t>Assume r over AB and s over CD</a:t>
            </a:r>
          </a:p>
          <a:p>
            <a:r>
              <a:rPr lang="en-US" dirty="0"/>
              <a:t>t</a:t>
            </a:r>
            <a:r>
              <a:rPr lang="en-US" baseline="-25000" dirty="0" smtClean="0"/>
              <a:t>1</a:t>
            </a:r>
            <a:r>
              <a:rPr lang="en-US" dirty="0" smtClean="0"/>
              <a:t> = #</a:t>
            </a:r>
            <a:r>
              <a:rPr lang="en-US" baseline="-25000" dirty="0"/>
              <a:t>2</a:t>
            </a:r>
            <a:r>
              <a:rPr lang="en-US" dirty="0"/>
              <a:t>A#</a:t>
            </a:r>
            <a:r>
              <a:rPr lang="en-US" baseline="-25000" dirty="0" smtClean="0"/>
              <a:t>3</a:t>
            </a:r>
            <a:r>
              <a:rPr lang="en-US" dirty="0" smtClean="0"/>
              <a:t>t</a:t>
            </a:r>
            <a:r>
              <a:rPr lang="en-US" baseline="-25000" dirty="0" smtClean="0"/>
              <a:t>1</a:t>
            </a:r>
            <a:r>
              <a:rPr lang="en-US" dirty="0" smtClean="0"/>
              <a:t>(</a:t>
            </a:r>
            <a:r>
              <a:rPr lang="en-US" dirty="0"/>
              <a:t>A)</a:t>
            </a:r>
            <a:r>
              <a:rPr lang="en-US" dirty="0" smtClean="0"/>
              <a:t>#</a:t>
            </a:r>
            <a:r>
              <a:rPr lang="en-US" baseline="-25000" dirty="0" smtClean="0"/>
              <a:t>4</a:t>
            </a:r>
            <a:r>
              <a:rPr lang="en-US" dirty="0" smtClean="0"/>
              <a:t>#</a:t>
            </a:r>
            <a:r>
              <a:rPr lang="en-US" baseline="-25000" dirty="0"/>
              <a:t>2</a:t>
            </a:r>
            <a:r>
              <a:rPr lang="en-US" dirty="0"/>
              <a:t>B#</a:t>
            </a:r>
            <a:r>
              <a:rPr lang="en-US" baseline="-25000" dirty="0" smtClean="0"/>
              <a:t>3</a:t>
            </a:r>
            <a:r>
              <a:rPr lang="en-US" dirty="0" smtClean="0"/>
              <a:t>t</a:t>
            </a:r>
            <a:r>
              <a:rPr lang="en-US" baseline="-25000" dirty="0" smtClean="0"/>
              <a:t>1</a:t>
            </a:r>
            <a:r>
              <a:rPr lang="en-US" dirty="0" smtClean="0"/>
              <a:t>(</a:t>
            </a:r>
            <a:r>
              <a:rPr lang="en-US" dirty="0"/>
              <a:t>B)#</a:t>
            </a:r>
            <a:r>
              <a:rPr lang="en-US" baseline="-25000" dirty="0" smtClean="0"/>
              <a:t>4</a:t>
            </a:r>
          </a:p>
          <a:p>
            <a:r>
              <a:rPr lang="en-US" dirty="0" smtClean="0"/>
              <a:t>t</a:t>
            </a:r>
            <a:r>
              <a:rPr lang="en-US" baseline="-25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= #</a:t>
            </a:r>
            <a:r>
              <a:rPr lang="en-US" baseline="-25000" dirty="0" smtClean="0"/>
              <a:t>2</a:t>
            </a:r>
            <a:r>
              <a:rPr lang="en-US" dirty="0" smtClean="0"/>
              <a:t>C#</a:t>
            </a:r>
            <a:r>
              <a:rPr lang="en-US" baseline="-25000" dirty="0" smtClean="0"/>
              <a:t>3</a:t>
            </a:r>
            <a:r>
              <a:rPr lang="en-US" dirty="0" smtClean="0"/>
              <a:t>t</a:t>
            </a:r>
            <a:r>
              <a:rPr lang="en-US" baseline="-25000" dirty="0" smtClean="0"/>
              <a:t>2</a:t>
            </a:r>
            <a:r>
              <a:rPr lang="en-US" dirty="0" smtClean="0"/>
              <a:t>(C)</a:t>
            </a:r>
            <a:r>
              <a:rPr lang="en-US" dirty="0"/>
              <a:t>#</a:t>
            </a:r>
            <a:r>
              <a:rPr lang="en-US" baseline="-25000" dirty="0"/>
              <a:t>4</a:t>
            </a:r>
            <a:r>
              <a:rPr lang="en-US" dirty="0"/>
              <a:t>#</a:t>
            </a:r>
            <a:r>
              <a:rPr lang="en-US" baseline="-25000" dirty="0" smtClean="0"/>
              <a:t>2</a:t>
            </a:r>
            <a:r>
              <a:rPr lang="en-US" dirty="0" smtClean="0"/>
              <a:t>D#</a:t>
            </a:r>
            <a:r>
              <a:rPr lang="en-US" baseline="-25000" dirty="0" smtClean="0"/>
              <a:t>3</a:t>
            </a:r>
            <a:r>
              <a:rPr lang="en-US" dirty="0" smtClean="0"/>
              <a:t>t</a:t>
            </a:r>
            <a:r>
              <a:rPr lang="en-US" baseline="-25000" dirty="0" smtClean="0"/>
              <a:t>2</a:t>
            </a:r>
            <a:r>
              <a:rPr lang="en-US" dirty="0" smtClean="0"/>
              <a:t>(D)</a:t>
            </a:r>
            <a:r>
              <a:rPr lang="en-US" dirty="0"/>
              <a:t>#</a:t>
            </a:r>
            <a:r>
              <a:rPr lang="en-US" baseline="-25000" dirty="0" smtClean="0"/>
              <a:t>4</a:t>
            </a:r>
          </a:p>
          <a:p>
            <a:r>
              <a:rPr lang="en-US" dirty="0" smtClean="0"/>
              <a:t>Use a length-two sticker: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4" name="Picture 3" descr="t1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902200"/>
            <a:ext cx="5465482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80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Ligate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66900"/>
          </a:xfrm>
        </p:spPr>
        <p:txBody>
          <a:bodyPr/>
          <a:lstStyle/>
          <a:p>
            <a:r>
              <a:rPr lang="en-US" dirty="0" smtClean="0"/>
              <a:t>Sticker will just hold tuples together temporarily (until denaturation)</a:t>
            </a:r>
          </a:p>
          <a:p>
            <a:r>
              <a:rPr lang="en-US" dirty="0" smtClean="0"/>
              <a:t>Apply ligase (an enzyme) to truly concatenate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1200" y="3873500"/>
            <a:ext cx="23749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Single strand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38500" y="3873500"/>
            <a:ext cx="23749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Single strand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679700" y="4229100"/>
            <a:ext cx="876300" cy="3556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sticker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11200" y="5232400"/>
            <a:ext cx="49022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Concatenation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08700" y="3873500"/>
            <a:ext cx="2326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Before ligation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6261100" y="5232400"/>
            <a:ext cx="20824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After ligation</a:t>
            </a:r>
            <a:endParaRPr lang="en-US" sz="2800" dirty="0"/>
          </a:p>
        </p:txBody>
      </p:sp>
      <p:sp>
        <p:nvSpPr>
          <p:cNvPr id="11" name="Rectangle 10"/>
          <p:cNvSpPr/>
          <p:nvPr/>
        </p:nvSpPr>
        <p:spPr>
          <a:xfrm>
            <a:off x="2692400" y="5588000"/>
            <a:ext cx="876300" cy="3556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sticker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32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Cartesian product in DNAQL?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abbreviated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298700"/>
            <a:ext cx="7937500" cy="4953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4527550"/>
            <a:ext cx="41275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002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4762"/>
            <a:ext cx="8229600" cy="1143000"/>
          </a:xfrm>
        </p:spPr>
        <p:txBody>
          <a:bodyPr/>
          <a:lstStyle/>
          <a:p>
            <a:r>
              <a:rPr lang="en-US" dirty="0" smtClean="0"/>
              <a:t>Nonterminating hybridization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1358901"/>
            <a:ext cx="8610600" cy="12954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Each </a:t>
            </a:r>
            <a:r>
              <a:rPr lang="en-US" dirty="0" smtClean="0"/>
              <a:t>concatenation</a:t>
            </a:r>
            <a:r>
              <a:rPr lang="en-US" dirty="0" smtClean="0"/>
              <a:t> still </a:t>
            </a:r>
            <a:r>
              <a:rPr lang="en-US" dirty="0" smtClean="0"/>
              <a:t>ends with #</a:t>
            </a:r>
            <a:r>
              <a:rPr lang="en-US" baseline="-25000" dirty="0" smtClean="0"/>
              <a:t>4</a:t>
            </a:r>
            <a:r>
              <a:rPr lang="en-US" dirty="0" smtClean="0"/>
              <a:t>, begins with </a:t>
            </a:r>
            <a:r>
              <a:rPr lang="en-US" dirty="0" smtClean="0"/>
              <a:t>#</a:t>
            </a:r>
            <a:r>
              <a:rPr lang="en-US" baseline="-25000" dirty="0" smtClean="0"/>
              <a:t>2</a:t>
            </a:r>
          </a:p>
          <a:p>
            <a:r>
              <a:rPr lang="en-US" dirty="0" smtClean="0"/>
              <a:t>Allows chain reaction</a:t>
            </a:r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0" y="4864100"/>
            <a:ext cx="1854200" cy="381000"/>
          </a:xfrm>
          <a:custGeom>
            <a:avLst/>
            <a:gdLst>
              <a:gd name="connsiteX0" fmla="*/ 0 w 1854200"/>
              <a:gd name="connsiteY0" fmla="*/ 381000 h 381000"/>
              <a:gd name="connsiteX1" fmla="*/ 596900 w 1854200"/>
              <a:gd name="connsiteY1" fmla="*/ 152400 h 381000"/>
              <a:gd name="connsiteX2" fmla="*/ 1308100 w 1854200"/>
              <a:gd name="connsiteY2" fmla="*/ 254000 h 381000"/>
              <a:gd name="connsiteX3" fmla="*/ 1854200 w 1854200"/>
              <a:gd name="connsiteY3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4200" h="381000">
                <a:moveTo>
                  <a:pt x="0" y="381000"/>
                </a:moveTo>
                <a:cubicBezTo>
                  <a:pt x="189441" y="277283"/>
                  <a:pt x="378883" y="173567"/>
                  <a:pt x="596900" y="152400"/>
                </a:cubicBezTo>
                <a:cubicBezTo>
                  <a:pt x="814917" y="131233"/>
                  <a:pt x="1098550" y="279400"/>
                  <a:pt x="1308100" y="254000"/>
                </a:cubicBezTo>
                <a:cubicBezTo>
                  <a:pt x="1517650" y="228600"/>
                  <a:pt x="1685925" y="114300"/>
                  <a:pt x="185420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1854200" y="4483100"/>
            <a:ext cx="1854200" cy="381000"/>
          </a:xfrm>
          <a:custGeom>
            <a:avLst/>
            <a:gdLst>
              <a:gd name="connsiteX0" fmla="*/ 0 w 1854200"/>
              <a:gd name="connsiteY0" fmla="*/ 381000 h 381000"/>
              <a:gd name="connsiteX1" fmla="*/ 596900 w 1854200"/>
              <a:gd name="connsiteY1" fmla="*/ 152400 h 381000"/>
              <a:gd name="connsiteX2" fmla="*/ 1308100 w 1854200"/>
              <a:gd name="connsiteY2" fmla="*/ 254000 h 381000"/>
              <a:gd name="connsiteX3" fmla="*/ 1854200 w 1854200"/>
              <a:gd name="connsiteY3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4200" h="381000">
                <a:moveTo>
                  <a:pt x="0" y="381000"/>
                </a:moveTo>
                <a:cubicBezTo>
                  <a:pt x="189441" y="277283"/>
                  <a:pt x="378883" y="173567"/>
                  <a:pt x="596900" y="152400"/>
                </a:cubicBezTo>
                <a:cubicBezTo>
                  <a:pt x="814917" y="131233"/>
                  <a:pt x="1098550" y="279400"/>
                  <a:pt x="1308100" y="254000"/>
                </a:cubicBezTo>
                <a:cubicBezTo>
                  <a:pt x="1517650" y="228600"/>
                  <a:pt x="1685925" y="114300"/>
                  <a:pt x="185420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1758950" y="4864100"/>
            <a:ext cx="444500" cy="254000"/>
          </a:xfrm>
          <a:custGeom>
            <a:avLst/>
            <a:gdLst>
              <a:gd name="connsiteX0" fmla="*/ 0 w 444500"/>
              <a:gd name="connsiteY0" fmla="*/ 254000 h 254000"/>
              <a:gd name="connsiteX1" fmla="*/ 444500 w 444500"/>
              <a:gd name="connsiteY1" fmla="*/ 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4500" h="254000">
                <a:moveTo>
                  <a:pt x="0" y="254000"/>
                </a:moveTo>
                <a:lnTo>
                  <a:pt x="444500" y="0"/>
                </a:lnTo>
              </a:path>
            </a:pathLst>
          </a:cu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3708400" y="4102100"/>
            <a:ext cx="1854200" cy="381000"/>
          </a:xfrm>
          <a:custGeom>
            <a:avLst/>
            <a:gdLst>
              <a:gd name="connsiteX0" fmla="*/ 0 w 1854200"/>
              <a:gd name="connsiteY0" fmla="*/ 381000 h 381000"/>
              <a:gd name="connsiteX1" fmla="*/ 596900 w 1854200"/>
              <a:gd name="connsiteY1" fmla="*/ 152400 h 381000"/>
              <a:gd name="connsiteX2" fmla="*/ 1308100 w 1854200"/>
              <a:gd name="connsiteY2" fmla="*/ 254000 h 381000"/>
              <a:gd name="connsiteX3" fmla="*/ 1854200 w 1854200"/>
              <a:gd name="connsiteY3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4200" h="381000">
                <a:moveTo>
                  <a:pt x="0" y="381000"/>
                </a:moveTo>
                <a:cubicBezTo>
                  <a:pt x="189441" y="277283"/>
                  <a:pt x="378883" y="173567"/>
                  <a:pt x="596900" y="152400"/>
                </a:cubicBezTo>
                <a:cubicBezTo>
                  <a:pt x="814917" y="131233"/>
                  <a:pt x="1098550" y="279400"/>
                  <a:pt x="1308100" y="254000"/>
                </a:cubicBezTo>
                <a:cubicBezTo>
                  <a:pt x="1517650" y="228600"/>
                  <a:pt x="1685925" y="114300"/>
                  <a:pt x="185420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5562600" y="3721100"/>
            <a:ext cx="1854200" cy="381000"/>
          </a:xfrm>
          <a:custGeom>
            <a:avLst/>
            <a:gdLst>
              <a:gd name="connsiteX0" fmla="*/ 0 w 1854200"/>
              <a:gd name="connsiteY0" fmla="*/ 381000 h 381000"/>
              <a:gd name="connsiteX1" fmla="*/ 596900 w 1854200"/>
              <a:gd name="connsiteY1" fmla="*/ 152400 h 381000"/>
              <a:gd name="connsiteX2" fmla="*/ 1308100 w 1854200"/>
              <a:gd name="connsiteY2" fmla="*/ 254000 h 381000"/>
              <a:gd name="connsiteX3" fmla="*/ 1854200 w 1854200"/>
              <a:gd name="connsiteY3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4200" h="381000">
                <a:moveTo>
                  <a:pt x="0" y="381000"/>
                </a:moveTo>
                <a:cubicBezTo>
                  <a:pt x="189441" y="277283"/>
                  <a:pt x="378883" y="173567"/>
                  <a:pt x="596900" y="152400"/>
                </a:cubicBezTo>
                <a:cubicBezTo>
                  <a:pt x="814917" y="131233"/>
                  <a:pt x="1098550" y="279400"/>
                  <a:pt x="1308100" y="254000"/>
                </a:cubicBezTo>
                <a:cubicBezTo>
                  <a:pt x="1517650" y="228600"/>
                  <a:pt x="1685925" y="114300"/>
                  <a:pt x="185420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7416800" y="3340100"/>
            <a:ext cx="1854200" cy="381000"/>
          </a:xfrm>
          <a:custGeom>
            <a:avLst/>
            <a:gdLst>
              <a:gd name="connsiteX0" fmla="*/ 0 w 1854200"/>
              <a:gd name="connsiteY0" fmla="*/ 381000 h 381000"/>
              <a:gd name="connsiteX1" fmla="*/ 596900 w 1854200"/>
              <a:gd name="connsiteY1" fmla="*/ 152400 h 381000"/>
              <a:gd name="connsiteX2" fmla="*/ 1308100 w 1854200"/>
              <a:gd name="connsiteY2" fmla="*/ 254000 h 381000"/>
              <a:gd name="connsiteX3" fmla="*/ 1854200 w 1854200"/>
              <a:gd name="connsiteY3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4200" h="381000">
                <a:moveTo>
                  <a:pt x="0" y="381000"/>
                </a:moveTo>
                <a:cubicBezTo>
                  <a:pt x="189441" y="277283"/>
                  <a:pt x="378883" y="173567"/>
                  <a:pt x="596900" y="152400"/>
                </a:cubicBezTo>
                <a:cubicBezTo>
                  <a:pt x="814917" y="131233"/>
                  <a:pt x="1098550" y="279400"/>
                  <a:pt x="1308100" y="254000"/>
                </a:cubicBezTo>
                <a:cubicBezTo>
                  <a:pt x="1517650" y="228600"/>
                  <a:pt x="1685925" y="114300"/>
                  <a:pt x="185420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3575050" y="4483100"/>
            <a:ext cx="444500" cy="254000"/>
          </a:xfrm>
          <a:custGeom>
            <a:avLst/>
            <a:gdLst>
              <a:gd name="connsiteX0" fmla="*/ 0 w 444500"/>
              <a:gd name="connsiteY0" fmla="*/ 254000 h 254000"/>
              <a:gd name="connsiteX1" fmla="*/ 444500 w 444500"/>
              <a:gd name="connsiteY1" fmla="*/ 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4500" h="254000">
                <a:moveTo>
                  <a:pt x="0" y="254000"/>
                </a:moveTo>
                <a:lnTo>
                  <a:pt x="444500" y="0"/>
                </a:lnTo>
              </a:path>
            </a:pathLst>
          </a:cu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5391150" y="4102100"/>
            <a:ext cx="444500" cy="254000"/>
          </a:xfrm>
          <a:custGeom>
            <a:avLst/>
            <a:gdLst>
              <a:gd name="connsiteX0" fmla="*/ 0 w 444500"/>
              <a:gd name="connsiteY0" fmla="*/ 254000 h 254000"/>
              <a:gd name="connsiteX1" fmla="*/ 444500 w 444500"/>
              <a:gd name="connsiteY1" fmla="*/ 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4500" h="254000">
                <a:moveTo>
                  <a:pt x="0" y="254000"/>
                </a:moveTo>
                <a:lnTo>
                  <a:pt x="444500" y="0"/>
                </a:lnTo>
              </a:path>
            </a:pathLst>
          </a:cu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7207250" y="3721100"/>
            <a:ext cx="444500" cy="254000"/>
          </a:xfrm>
          <a:custGeom>
            <a:avLst/>
            <a:gdLst>
              <a:gd name="connsiteX0" fmla="*/ 0 w 444500"/>
              <a:gd name="connsiteY0" fmla="*/ 254000 h 254000"/>
              <a:gd name="connsiteX1" fmla="*/ 444500 w 444500"/>
              <a:gd name="connsiteY1" fmla="*/ 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4500" h="254000">
                <a:moveTo>
                  <a:pt x="0" y="254000"/>
                </a:moveTo>
                <a:lnTo>
                  <a:pt x="444500" y="0"/>
                </a:lnTo>
              </a:path>
            </a:pathLst>
          </a:cu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6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864" y="0"/>
            <a:ext cx="4953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07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(to avoid </a:t>
            </a:r>
            <a:r>
              <a:rPr lang="en-US" dirty="0" err="1" smtClean="0"/>
              <a:t>nontermination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#</a:t>
            </a:r>
            <a:r>
              <a:rPr lang="en-US" baseline="-25000" dirty="0" smtClean="0"/>
              <a:t>5</a:t>
            </a:r>
            <a:r>
              <a:rPr lang="en-US" dirty="0" smtClean="0"/>
              <a:t> at end of each tuple of r</a:t>
            </a:r>
          </a:p>
          <a:p>
            <a:r>
              <a:rPr lang="en-US" dirty="0" smtClean="0"/>
              <a:t>Add #</a:t>
            </a:r>
            <a:r>
              <a:rPr lang="en-US" baseline="-25000" dirty="0" smtClean="0"/>
              <a:t>1</a:t>
            </a:r>
            <a:r>
              <a:rPr lang="en-US" dirty="0" smtClean="0"/>
              <a:t> at beginning of each tuple of 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let</a:t>
            </a:r>
          </a:p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n	let</a:t>
            </a:r>
          </a:p>
          <a:p>
            <a:pPr marL="0" indent="0">
              <a:buNone/>
            </a:pPr>
            <a:r>
              <a:rPr lang="en-US" dirty="0" smtClean="0"/>
              <a:t>in												</a:t>
            </a:r>
            <a:endParaRPr lang="en-US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4591050"/>
            <a:ext cx="4356100" cy="495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3359150"/>
            <a:ext cx="5295900" cy="495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3981450"/>
            <a:ext cx="5295900" cy="4953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96900" y="5829300"/>
            <a:ext cx="3022600" cy="4191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457700" y="5829300"/>
            <a:ext cx="3022600" cy="4191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t2</a:t>
            </a: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619500" y="5829300"/>
            <a:ext cx="419100" cy="4191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#5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038600" y="5829300"/>
            <a:ext cx="419100" cy="4191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#1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95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rid of the #</a:t>
            </a:r>
            <a:r>
              <a:rPr lang="en-US" baseline="-25000" dirty="0" smtClean="0"/>
              <a:t>5</a:t>
            </a:r>
            <a:r>
              <a:rPr lang="en-US" dirty="0" smtClean="0"/>
              <a:t>#</a:t>
            </a:r>
            <a:r>
              <a:rPr lang="en-US" baseline="-25000" dirty="0" smtClean="0"/>
              <a:t>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252" y="1417638"/>
            <a:ext cx="5293248" cy="516942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62300" y="3462338"/>
            <a:ext cx="23781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Step 1:</a:t>
            </a:r>
          </a:p>
          <a:p>
            <a:r>
              <a:rPr lang="en-US" sz="3200" dirty="0" smtClean="0">
                <a:solidFill>
                  <a:srgbClr val="0000FF"/>
                </a:solidFill>
              </a:rPr>
              <a:t>Blocking</a:t>
            </a:r>
          </a:p>
          <a:p>
            <a:r>
              <a:rPr lang="en-US" sz="3200" dirty="0" smtClean="0">
                <a:solidFill>
                  <a:srgbClr val="0000FF"/>
                </a:solidFill>
              </a:rPr>
              <a:t>(Polymerase)</a:t>
            </a:r>
            <a:endParaRPr lang="en-US" sz="3200" dirty="0">
              <a:solidFill>
                <a:srgbClr val="0000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62625" y="4910138"/>
            <a:ext cx="246754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Step 2:</a:t>
            </a:r>
          </a:p>
          <a:p>
            <a:r>
              <a:rPr lang="en-US" sz="3200" dirty="0" smtClean="0">
                <a:solidFill>
                  <a:srgbClr val="0000FF"/>
                </a:solidFill>
              </a:rPr>
              <a:t>Bind to probe</a:t>
            </a:r>
            <a:endParaRPr lang="en-US" sz="3200" dirty="0">
              <a:solidFill>
                <a:srgbClr val="0000FF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3797300" y="5384800"/>
            <a:ext cx="1104900" cy="698500"/>
          </a:xfrm>
          <a:prstGeom prst="ellipse">
            <a:avLst/>
          </a:prstGeom>
          <a:noFill/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916554" y="5207000"/>
            <a:ext cx="204254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Step 3:</a:t>
            </a:r>
          </a:p>
          <a:p>
            <a:r>
              <a:rPr lang="en-US" sz="3200" dirty="0" smtClean="0">
                <a:solidFill>
                  <a:srgbClr val="0000FF"/>
                </a:solidFill>
              </a:rPr>
              <a:t>Add </a:t>
            </a:r>
            <a:r>
              <a:rPr lang="en-US" sz="3200" dirty="0" smtClean="0">
                <a:solidFill>
                  <a:srgbClr val="0000FF"/>
                </a:solidFill>
              </a:rPr>
              <a:t>sticker</a:t>
            </a:r>
          </a:p>
          <a:p>
            <a:r>
              <a:rPr lang="en-US" sz="3200" dirty="0" smtClean="0">
                <a:solidFill>
                  <a:srgbClr val="0000FF"/>
                </a:solidFill>
              </a:rPr>
              <a:t>&amp; Ligate</a:t>
            </a:r>
            <a:endParaRPr lang="en-US" sz="3200" dirty="0">
              <a:solidFill>
                <a:srgbClr val="0000FF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3244849" y="1282700"/>
            <a:ext cx="2295625" cy="876300"/>
          </a:xfrm>
          <a:prstGeom prst="ellipse">
            <a:avLst/>
          </a:prstGeom>
          <a:noFill/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083300" y="1282700"/>
            <a:ext cx="223089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Step 4:</a:t>
            </a:r>
          </a:p>
          <a:p>
            <a:r>
              <a:rPr lang="en-US" sz="3200" dirty="0" smtClean="0">
                <a:solidFill>
                  <a:srgbClr val="0000FF"/>
                </a:solidFill>
              </a:rPr>
              <a:t>Splitting</a:t>
            </a:r>
          </a:p>
          <a:p>
            <a:r>
              <a:rPr lang="en-US" sz="3200" dirty="0" smtClean="0">
                <a:solidFill>
                  <a:srgbClr val="0000FF"/>
                </a:solidFill>
              </a:rPr>
              <a:t>(Restriction</a:t>
            </a:r>
          </a:p>
          <a:p>
            <a:r>
              <a:rPr lang="en-US" sz="3200" dirty="0">
                <a:solidFill>
                  <a:srgbClr val="0000FF"/>
                </a:solidFill>
              </a:rPr>
              <a:t>	</a:t>
            </a:r>
            <a:r>
              <a:rPr lang="en-US" sz="3200" dirty="0" smtClean="0">
                <a:solidFill>
                  <a:srgbClr val="0000FF"/>
                </a:solidFill>
              </a:rPr>
              <a:t>enzymes)</a:t>
            </a:r>
            <a:endParaRPr lang="en-US" sz="3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290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4" grpId="0" animBg="1"/>
      <p:bldP spid="15" grpId="0"/>
      <p:bldP spid="16" grpId="0" animBg="1"/>
      <p:bldP spid="1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Projection, renaming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similar methods</a:t>
            </a:r>
          </a:p>
          <a:p>
            <a:r>
              <a:rPr lang="en-US" dirty="0" smtClean="0"/>
              <a:t>Reshuffling order of attributes</a:t>
            </a:r>
          </a:p>
          <a:p>
            <a:pPr lvl="1"/>
            <a:r>
              <a:rPr lang="en-US" dirty="0" smtClean="0"/>
              <a:t>Ingenious procedure</a:t>
            </a:r>
          </a:p>
          <a:p>
            <a:pPr lvl="1"/>
            <a:r>
              <a:rPr lang="en-US" dirty="0" err="1" smtClean="0"/>
              <a:t>Joris</a:t>
            </a:r>
            <a:r>
              <a:rPr lang="en-US" dirty="0" smtClean="0"/>
              <a:t> Gillis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4013200"/>
            <a:ext cx="25400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058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difference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Subtractive hybridization</a:t>
            </a:r>
          </a:p>
          <a:p>
            <a:r>
              <a:rPr lang="en-US" dirty="0" smtClean="0"/>
              <a:t>Most sensitive and error-prone operation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053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DNAQL operations 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3860800"/>
          </a:xfrm>
        </p:spPr>
        <p:txBody>
          <a:bodyPr>
            <a:normAutofit/>
          </a:bodyPr>
          <a:lstStyle/>
          <a:p>
            <a:r>
              <a:rPr lang="en-US" dirty="0" smtClean="0"/>
              <a:t>Test-tube variables</a:t>
            </a:r>
          </a:p>
          <a:p>
            <a:endParaRPr lang="en-US" dirty="0" smtClean="0"/>
          </a:p>
          <a:p>
            <a:r>
              <a:rPr lang="en-US" dirty="0" smtClean="0"/>
              <a:t>Probes</a:t>
            </a:r>
          </a:p>
          <a:p>
            <a:r>
              <a:rPr lang="en-US" dirty="0" smtClean="0"/>
              <a:t>Length-two stickers</a:t>
            </a:r>
          </a:p>
          <a:p>
            <a:endParaRPr lang="en-US" dirty="0" smtClean="0"/>
          </a:p>
          <a:p>
            <a:r>
              <a:rPr lang="en-US" dirty="0" smtClean="0"/>
              <a:t>Union</a:t>
            </a:r>
          </a:p>
          <a:p>
            <a:r>
              <a:rPr lang="en-US" dirty="0" smtClean="0"/>
              <a:t>Difference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38600" cy="3860801"/>
          </a:xfrm>
        </p:spPr>
        <p:txBody>
          <a:bodyPr>
            <a:normAutofit/>
          </a:bodyPr>
          <a:lstStyle/>
          <a:p>
            <a:r>
              <a:rPr lang="en-US" dirty="0"/>
              <a:t>Hybridize</a:t>
            </a:r>
          </a:p>
          <a:p>
            <a:r>
              <a:rPr lang="en-US" dirty="0"/>
              <a:t>Ligate</a:t>
            </a:r>
          </a:p>
          <a:p>
            <a:r>
              <a:rPr lang="en-US" dirty="0"/>
              <a:t>Flush</a:t>
            </a:r>
          </a:p>
          <a:p>
            <a:r>
              <a:rPr lang="en-US" dirty="0" smtClean="0"/>
              <a:t>Cleanup</a:t>
            </a:r>
          </a:p>
          <a:p>
            <a:r>
              <a:rPr lang="en-US" dirty="0" smtClean="0"/>
              <a:t>Split</a:t>
            </a:r>
          </a:p>
          <a:p>
            <a:r>
              <a:rPr lang="en-US" dirty="0" smtClean="0"/>
              <a:t>Block</a:t>
            </a:r>
          </a:p>
          <a:p>
            <a:r>
              <a:rPr lang="en-US" dirty="0" smtClean="0"/>
              <a:t>Block-from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5143500"/>
            <a:ext cx="4038600" cy="965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>
              <a:solidFill>
                <a:srgbClr val="0000FF"/>
              </a:solidFill>
            </a:endParaRPr>
          </a:p>
          <a:p>
            <a:r>
              <a:rPr lang="en-US" dirty="0" smtClean="0">
                <a:solidFill>
                  <a:srgbClr val="0000FF"/>
                </a:solidFill>
              </a:rPr>
              <a:t>For-loop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8200" y="5143500"/>
            <a:ext cx="4038600" cy="965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>
              <a:solidFill>
                <a:srgbClr val="0000FF"/>
              </a:solidFill>
            </a:endParaRPr>
          </a:p>
          <a:p>
            <a:r>
              <a:rPr lang="en-US" dirty="0" smtClean="0">
                <a:solidFill>
                  <a:srgbClr val="0000FF"/>
                </a:solidFill>
              </a:rPr>
              <a:t>Block-except</a:t>
            </a:r>
          </a:p>
        </p:txBody>
      </p:sp>
    </p:spTree>
    <p:extLst>
      <p:ext uri="{BB962C8B-B14F-4D97-AF65-F5344CB8AC3E}">
        <p14:creationId xmlns:p14="http://schemas.microsoft.com/office/powerpoint/2010/main" val="2122489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Equality selection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6500"/>
          </a:xfrm>
        </p:spPr>
        <p:txBody>
          <a:bodyPr/>
          <a:lstStyle/>
          <a:p>
            <a:r>
              <a:rPr lang="en-US" dirty="0" smtClean="0"/>
              <a:t>Select[A=B](r) = { t in r : t(A) = t(B) }</a:t>
            </a:r>
          </a:p>
          <a:p>
            <a:r>
              <a:rPr lang="en-US" dirty="0" smtClean="0"/>
              <a:t>We can already do:</a:t>
            </a:r>
          </a:p>
          <a:p>
            <a:pPr marL="0" indent="0" algn="ctr">
              <a:buNone/>
            </a:pPr>
            <a:r>
              <a:rPr lang="en-US" dirty="0" smtClean="0"/>
              <a:t>Select[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a</a:t>
            </a:r>
            <a:r>
              <a:rPr lang="en-US" dirty="0" smtClean="0"/>
              <a:t>](r) = { t in r : t contains ‘a’ }</a:t>
            </a:r>
          </a:p>
          <a:p>
            <a:r>
              <a:rPr lang="en-US" dirty="0" smtClean="0"/>
              <a:t>Variant:</a:t>
            </a:r>
          </a:p>
          <a:p>
            <a:pPr marL="0" indent="0" algn="ctr">
              <a:buNone/>
            </a:pPr>
            <a:r>
              <a:rPr lang="en-US" dirty="0" smtClean="0"/>
              <a:t>Select[A =</a:t>
            </a:r>
            <a:r>
              <a:rPr lang="en-US" baseline="-25000" dirty="0" err="1"/>
              <a:t>i</a:t>
            </a:r>
            <a:r>
              <a:rPr lang="en-US" dirty="0" smtClean="0"/>
              <a:t> B](r) = { t in r : </a:t>
            </a:r>
            <a:r>
              <a:rPr lang="en-US" dirty="0" err="1" smtClean="0"/>
              <a:t>i-th</a:t>
            </a:r>
            <a:r>
              <a:rPr lang="en-US" dirty="0" smtClean="0"/>
              <a:t> bit of t(A) is ‘a’ }</a:t>
            </a:r>
          </a:p>
          <a:p>
            <a:r>
              <a:rPr lang="en-US" dirty="0" smtClean="0"/>
              <a:t>Add to DNAQL:</a:t>
            </a:r>
          </a:p>
          <a:p>
            <a:pPr lvl="1"/>
            <a:r>
              <a:rPr lang="en-US" dirty="0" smtClean="0"/>
              <a:t>Block-except[</a:t>
            </a:r>
            <a:r>
              <a:rPr lang="en-US" dirty="0" err="1" smtClean="0"/>
              <a:t>i</a:t>
            </a:r>
            <a:r>
              <a:rPr lang="en-US" dirty="0" smtClean="0"/>
              <a:t>] operator, with </a:t>
            </a:r>
            <a:r>
              <a:rPr lang="en-US" dirty="0" err="1" smtClean="0"/>
              <a:t>i</a:t>
            </a:r>
            <a:r>
              <a:rPr lang="en-US" dirty="0" smtClean="0"/>
              <a:t> a counter variable</a:t>
            </a:r>
          </a:p>
          <a:p>
            <a:pPr lvl="1"/>
            <a:r>
              <a:rPr lang="en-US" dirty="0" smtClean="0"/>
              <a:t>For-loop construct to iterate over </a:t>
            </a:r>
            <a:r>
              <a:rPr lang="en-US" dirty="0" err="1" smtClean="0"/>
              <a:t>i</a:t>
            </a:r>
            <a:endParaRPr lang="en-US" dirty="0" smtClean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932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For-loop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DNAQL program for Select[A=B](r):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(assumes only two value bits 0 and 1)</a:t>
            </a:r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950" y="2952750"/>
            <a:ext cx="59563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53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DNAQL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6" y="2044701"/>
            <a:ext cx="9115954" cy="350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32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 hybridization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Representing tuples, relations in DNA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Doing relational algebra by DNA computing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DNAQL, the </a:t>
            </a:r>
            <a:r>
              <a:rPr lang="en-US" dirty="0">
                <a:solidFill>
                  <a:srgbClr val="898989"/>
                </a:solidFill>
              </a:rPr>
              <a:t>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DNA complexes: the DNAQL data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898989"/>
                </a:solidFill>
              </a:rPr>
              <a:t>Typechecking</a:t>
            </a:r>
            <a:endParaRPr lang="en-US" dirty="0" smtClean="0">
              <a:solidFill>
                <a:srgbClr val="898989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Expressive power of DNAQL</a:t>
            </a:r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533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Relation in DNA: set of DNA strings</a:t>
            </a:r>
          </a:p>
          <a:p>
            <a:r>
              <a:rPr lang="en-US" dirty="0" smtClean="0"/>
              <a:t>During execution of DNAQL program, more complex structures are formed</a:t>
            </a:r>
          </a:p>
          <a:p>
            <a:r>
              <a:rPr lang="en-US" dirty="0" smtClean="0"/>
              <a:t>Complexes formalized as directed graph</a:t>
            </a:r>
          </a:p>
          <a:p>
            <a:r>
              <a:rPr lang="en-US" dirty="0" smtClean="0"/>
              <a:t>Data model for DNAQL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808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Computing: What it is NOT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601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Solving NP-complete problems</a:t>
            </a:r>
          </a:p>
          <a:p>
            <a:pPr lvl="1"/>
            <a:r>
              <a:rPr lang="en-US" dirty="0" smtClean="0"/>
              <a:t>First DNA computing experiment solved a small instance of the Hamiltonian Path problem</a:t>
            </a:r>
          </a:p>
          <a:p>
            <a:pPr lvl="1"/>
            <a:r>
              <a:rPr lang="en-US" dirty="0" smtClean="0"/>
              <a:t>[</a:t>
            </a:r>
            <a:r>
              <a:rPr lang="en-US" dirty="0" err="1" smtClean="0"/>
              <a:t>Adleman</a:t>
            </a:r>
            <a:r>
              <a:rPr lang="en-US" dirty="0" smtClean="0"/>
              <a:t>, Science 1994]</a:t>
            </a:r>
          </a:p>
          <a:p>
            <a:r>
              <a:rPr lang="en-US" dirty="0" smtClean="0"/>
              <a:t>Genetic engineering</a:t>
            </a:r>
          </a:p>
          <a:p>
            <a:pPr lvl="1"/>
            <a:r>
              <a:rPr lang="en-US" dirty="0" smtClean="0"/>
              <a:t>DNA computing works with dead material</a:t>
            </a:r>
          </a:p>
          <a:p>
            <a:pPr lvl="1"/>
            <a:r>
              <a:rPr lang="en-US" dirty="0" smtClean="0"/>
              <a:t>Synthetic DNA</a:t>
            </a:r>
          </a:p>
          <a:p>
            <a:r>
              <a:rPr lang="en-US" dirty="0" smtClean="0"/>
              <a:t>Bioinformatics</a:t>
            </a:r>
          </a:p>
          <a:p>
            <a:pPr lvl="1"/>
            <a:r>
              <a:rPr lang="en-US" dirty="0" smtClean="0"/>
              <a:t>Conventional databases, algorithms to store, </a:t>
            </a:r>
            <a:r>
              <a:rPr lang="en-US" dirty="0" err="1" smtClean="0"/>
              <a:t>analyse</a:t>
            </a:r>
            <a:r>
              <a:rPr lang="en-US" dirty="0" smtClean="0"/>
              <a:t> genetic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442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complex as a graph structure</a:t>
            </a:r>
            <a:endParaRPr lang="en-US" dirty="0"/>
          </a:p>
        </p:txBody>
      </p:sp>
      <p:sp>
        <p:nvSpPr>
          <p:cNvPr id="22" name="Freeform 21"/>
          <p:cNvSpPr/>
          <p:nvPr/>
        </p:nvSpPr>
        <p:spPr>
          <a:xfrm>
            <a:off x="2235281" y="1978249"/>
            <a:ext cx="1663700" cy="140235"/>
          </a:xfrm>
          <a:custGeom>
            <a:avLst/>
            <a:gdLst>
              <a:gd name="connsiteX0" fmla="*/ 0 w 1828800"/>
              <a:gd name="connsiteY0" fmla="*/ 102110 h 140235"/>
              <a:gd name="connsiteX1" fmla="*/ 635000 w 1828800"/>
              <a:gd name="connsiteY1" fmla="*/ 510 h 140235"/>
              <a:gd name="connsiteX2" fmla="*/ 1181100 w 1828800"/>
              <a:gd name="connsiteY2" fmla="*/ 140210 h 140235"/>
              <a:gd name="connsiteX3" fmla="*/ 1828800 w 1828800"/>
              <a:gd name="connsiteY3" fmla="*/ 13210 h 1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40235">
                <a:moveTo>
                  <a:pt x="0" y="102110"/>
                </a:moveTo>
                <a:cubicBezTo>
                  <a:pt x="219075" y="48135"/>
                  <a:pt x="438150" y="-5840"/>
                  <a:pt x="635000" y="510"/>
                </a:cubicBezTo>
                <a:cubicBezTo>
                  <a:pt x="831850" y="6860"/>
                  <a:pt x="982133" y="138093"/>
                  <a:pt x="1181100" y="140210"/>
                </a:cubicBezTo>
                <a:cubicBezTo>
                  <a:pt x="1380067" y="142327"/>
                  <a:pt x="1828800" y="13210"/>
                  <a:pt x="1828800" y="1321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381" y="1832199"/>
            <a:ext cx="114300" cy="1143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81" y="1768699"/>
            <a:ext cx="101600" cy="177800"/>
          </a:xfrm>
          <a:prstGeom prst="rect">
            <a:avLst/>
          </a:prstGeom>
        </p:spPr>
      </p:pic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881" y="1921099"/>
            <a:ext cx="101600" cy="1143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431" y="1654399"/>
            <a:ext cx="114300" cy="1778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81" y="1863949"/>
            <a:ext cx="101600" cy="114300"/>
          </a:xfrm>
          <a:prstGeom prst="rect">
            <a:avLst/>
          </a:prstGeom>
        </p:spPr>
      </p:pic>
      <p:sp>
        <p:nvSpPr>
          <p:cNvPr id="17" name="Block Arc 16"/>
          <p:cNvSpPr/>
          <p:nvPr/>
        </p:nvSpPr>
        <p:spPr>
          <a:xfrm>
            <a:off x="2544498" y="2308959"/>
            <a:ext cx="397565" cy="485913"/>
          </a:xfrm>
          <a:prstGeom prst="blockArc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/>
              </a:gra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3975181" y="1850981"/>
            <a:ext cx="1663700" cy="140235"/>
          </a:xfrm>
          <a:custGeom>
            <a:avLst/>
            <a:gdLst>
              <a:gd name="connsiteX0" fmla="*/ 0 w 1828800"/>
              <a:gd name="connsiteY0" fmla="*/ 102110 h 140235"/>
              <a:gd name="connsiteX1" fmla="*/ 635000 w 1828800"/>
              <a:gd name="connsiteY1" fmla="*/ 510 h 140235"/>
              <a:gd name="connsiteX2" fmla="*/ 1181100 w 1828800"/>
              <a:gd name="connsiteY2" fmla="*/ 140210 h 140235"/>
              <a:gd name="connsiteX3" fmla="*/ 1828800 w 1828800"/>
              <a:gd name="connsiteY3" fmla="*/ 13210 h 140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40235">
                <a:moveTo>
                  <a:pt x="0" y="102110"/>
                </a:moveTo>
                <a:cubicBezTo>
                  <a:pt x="219075" y="48135"/>
                  <a:pt x="438150" y="-5840"/>
                  <a:pt x="635000" y="510"/>
                </a:cubicBezTo>
                <a:cubicBezTo>
                  <a:pt x="831850" y="6860"/>
                  <a:pt x="982133" y="138093"/>
                  <a:pt x="1181100" y="140210"/>
                </a:cubicBezTo>
                <a:cubicBezTo>
                  <a:pt x="1380067" y="142327"/>
                  <a:pt x="1828800" y="13210"/>
                  <a:pt x="1828800" y="1321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81" y="1667099"/>
            <a:ext cx="114300" cy="1143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781" y="1749649"/>
            <a:ext cx="114300" cy="114300"/>
          </a:xfrm>
          <a:prstGeom prst="rect">
            <a:avLst/>
          </a:prstGeom>
        </p:spPr>
      </p:pic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181" y="1679799"/>
            <a:ext cx="101600" cy="177800"/>
          </a:xfrm>
          <a:prstGeom prst="rect">
            <a:avLst/>
          </a:prstGeom>
        </p:spPr>
      </p:pic>
      <p:cxnSp>
        <p:nvCxnSpPr>
          <p:cNvPr id="40" name="Straight Connector 39"/>
          <p:cNvCxnSpPr/>
          <p:nvPr/>
        </p:nvCxnSpPr>
        <p:spPr>
          <a:xfrm flipV="1">
            <a:off x="3721181" y="1978249"/>
            <a:ext cx="584200" cy="140235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4419681" y="1934060"/>
            <a:ext cx="259174" cy="425699"/>
          </a:xfrm>
          <a:custGeom>
            <a:avLst/>
            <a:gdLst>
              <a:gd name="connsiteX0" fmla="*/ 0 w 259174"/>
              <a:gd name="connsiteY0" fmla="*/ 6599 h 425699"/>
              <a:gd name="connsiteX1" fmla="*/ 241300 w 259174"/>
              <a:gd name="connsiteY1" fmla="*/ 57399 h 425699"/>
              <a:gd name="connsiteX2" fmla="*/ 241300 w 259174"/>
              <a:gd name="connsiteY2" fmla="*/ 425699 h 425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9174" h="425699">
                <a:moveTo>
                  <a:pt x="0" y="6599"/>
                </a:moveTo>
                <a:cubicBezTo>
                  <a:pt x="100541" y="-2926"/>
                  <a:pt x="201083" y="-12451"/>
                  <a:pt x="241300" y="57399"/>
                </a:cubicBezTo>
                <a:cubicBezTo>
                  <a:pt x="281517" y="127249"/>
                  <a:pt x="241300" y="425699"/>
                  <a:pt x="241300" y="425699"/>
                </a:cubicBez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5308681" y="1975084"/>
            <a:ext cx="482600" cy="371975"/>
          </a:xfrm>
          <a:custGeom>
            <a:avLst/>
            <a:gdLst>
              <a:gd name="connsiteX0" fmla="*/ 0 w 482600"/>
              <a:gd name="connsiteY0" fmla="*/ 92575 h 371975"/>
              <a:gd name="connsiteX1" fmla="*/ 342900 w 482600"/>
              <a:gd name="connsiteY1" fmla="*/ 16375 h 371975"/>
              <a:gd name="connsiteX2" fmla="*/ 482600 w 482600"/>
              <a:gd name="connsiteY2" fmla="*/ 371975 h 37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2600" h="371975">
                <a:moveTo>
                  <a:pt x="0" y="92575"/>
                </a:moveTo>
                <a:cubicBezTo>
                  <a:pt x="131233" y="31191"/>
                  <a:pt x="262467" y="-30192"/>
                  <a:pt x="342900" y="16375"/>
                </a:cubicBezTo>
                <a:cubicBezTo>
                  <a:pt x="423333" y="62942"/>
                  <a:pt x="482600" y="371975"/>
                  <a:pt x="482600" y="371975"/>
                </a:cubicBezTo>
              </a:path>
            </a:pathLst>
          </a:cu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181" y="2207384"/>
            <a:ext cx="101600" cy="1143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381" y="2531485"/>
            <a:ext cx="101600" cy="1778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855" y="2905859"/>
            <a:ext cx="101600" cy="177800"/>
          </a:xfrm>
          <a:prstGeom prst="rect">
            <a:avLst/>
          </a:prstGeom>
        </p:spPr>
      </p:pic>
      <p:sp>
        <p:nvSpPr>
          <p:cNvPr id="55" name="Freeform 54"/>
          <p:cNvSpPr/>
          <p:nvPr/>
        </p:nvSpPr>
        <p:spPr>
          <a:xfrm>
            <a:off x="4483181" y="2169259"/>
            <a:ext cx="279400" cy="825500"/>
          </a:xfrm>
          <a:custGeom>
            <a:avLst/>
            <a:gdLst>
              <a:gd name="connsiteX0" fmla="*/ 279400 w 279400"/>
              <a:gd name="connsiteY0" fmla="*/ 0 h 825500"/>
              <a:gd name="connsiteX1" fmla="*/ 228600 w 279400"/>
              <a:gd name="connsiteY1" fmla="*/ 482600 h 825500"/>
              <a:gd name="connsiteX2" fmla="*/ 0 w 279400"/>
              <a:gd name="connsiteY2" fmla="*/ 82550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9400" h="825500">
                <a:moveTo>
                  <a:pt x="279400" y="0"/>
                </a:moveTo>
                <a:cubicBezTo>
                  <a:pt x="277283" y="172508"/>
                  <a:pt x="275167" y="345017"/>
                  <a:pt x="228600" y="482600"/>
                </a:cubicBezTo>
                <a:cubicBezTo>
                  <a:pt x="182033" y="620183"/>
                  <a:pt x="0" y="825500"/>
                  <a:pt x="0" y="82550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/>
          <p:cNvSpPr/>
          <p:nvPr/>
        </p:nvSpPr>
        <p:spPr>
          <a:xfrm>
            <a:off x="2617104" y="2044731"/>
            <a:ext cx="252353" cy="302328"/>
          </a:xfrm>
          <a:custGeom>
            <a:avLst/>
            <a:gdLst>
              <a:gd name="connsiteX0" fmla="*/ 252353 w 252353"/>
              <a:gd name="connsiteY0" fmla="*/ 10228 h 302328"/>
              <a:gd name="connsiteX1" fmla="*/ 17403 w 252353"/>
              <a:gd name="connsiteY1" fmla="*/ 35628 h 302328"/>
              <a:gd name="connsiteX2" fmla="*/ 17403 w 252353"/>
              <a:gd name="connsiteY2" fmla="*/ 302328 h 30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353" h="302328">
                <a:moveTo>
                  <a:pt x="252353" y="10228"/>
                </a:moveTo>
                <a:cubicBezTo>
                  <a:pt x="154457" y="-1414"/>
                  <a:pt x="56561" y="-13055"/>
                  <a:pt x="17403" y="35628"/>
                </a:cubicBezTo>
                <a:cubicBezTo>
                  <a:pt x="-21755" y="84311"/>
                  <a:pt x="17403" y="302328"/>
                  <a:pt x="17403" y="302328"/>
                </a:cubicBez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/>
          <p:cNvSpPr/>
          <p:nvPr/>
        </p:nvSpPr>
        <p:spPr>
          <a:xfrm rot="20707842">
            <a:off x="5476996" y="2122823"/>
            <a:ext cx="495300" cy="1079500"/>
          </a:xfrm>
          <a:custGeom>
            <a:avLst/>
            <a:gdLst>
              <a:gd name="connsiteX0" fmla="*/ 279400 w 279400"/>
              <a:gd name="connsiteY0" fmla="*/ 0 h 825500"/>
              <a:gd name="connsiteX1" fmla="*/ 228600 w 279400"/>
              <a:gd name="connsiteY1" fmla="*/ 482600 h 825500"/>
              <a:gd name="connsiteX2" fmla="*/ 0 w 279400"/>
              <a:gd name="connsiteY2" fmla="*/ 82550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9400" h="825500">
                <a:moveTo>
                  <a:pt x="279400" y="0"/>
                </a:moveTo>
                <a:cubicBezTo>
                  <a:pt x="277283" y="172508"/>
                  <a:pt x="275167" y="345017"/>
                  <a:pt x="228600" y="482600"/>
                </a:cubicBezTo>
                <a:cubicBezTo>
                  <a:pt x="182033" y="620183"/>
                  <a:pt x="0" y="825500"/>
                  <a:pt x="0" y="82550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81" y="2124859"/>
            <a:ext cx="101600" cy="114300"/>
          </a:xfrm>
          <a:prstGeom prst="rect">
            <a:avLst/>
          </a:prstGeom>
        </p:spPr>
      </p:pic>
      <p:pic>
        <p:nvPicPr>
          <p:cNvPr id="60" name="Picture 5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181" y="2442585"/>
            <a:ext cx="101600" cy="177800"/>
          </a:xfrm>
          <a:prstGeom prst="rect">
            <a:avLst/>
          </a:prstGeom>
        </p:spPr>
      </p:pic>
      <p:pic>
        <p:nvPicPr>
          <p:cNvPr id="61" name="Picture 6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81" y="2848709"/>
            <a:ext cx="114300" cy="114300"/>
          </a:xfrm>
          <a:prstGeom prst="rect">
            <a:avLst/>
          </a:prstGeom>
        </p:spPr>
      </p:pic>
      <p:pic>
        <p:nvPicPr>
          <p:cNvPr id="62" name="Picture 6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131" y="3133500"/>
            <a:ext cx="114300" cy="114300"/>
          </a:xfrm>
          <a:prstGeom prst="rect">
            <a:avLst/>
          </a:prstGeom>
        </p:spPr>
      </p:pic>
      <p:sp>
        <p:nvSpPr>
          <p:cNvPr id="63" name="Freeform 62"/>
          <p:cNvSpPr/>
          <p:nvPr/>
        </p:nvSpPr>
        <p:spPr>
          <a:xfrm>
            <a:off x="5575381" y="2759809"/>
            <a:ext cx="222250" cy="438150"/>
          </a:xfrm>
          <a:custGeom>
            <a:avLst/>
            <a:gdLst>
              <a:gd name="connsiteX0" fmla="*/ 222250 w 222250"/>
              <a:gd name="connsiteY0" fmla="*/ 0 h 438150"/>
              <a:gd name="connsiteX1" fmla="*/ 133350 w 222250"/>
              <a:gd name="connsiteY1" fmla="*/ 234950 h 438150"/>
              <a:gd name="connsiteX2" fmla="*/ 0 w 222250"/>
              <a:gd name="connsiteY2" fmla="*/ 438150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250" h="438150">
                <a:moveTo>
                  <a:pt x="222250" y="0"/>
                </a:moveTo>
                <a:cubicBezTo>
                  <a:pt x="196321" y="80962"/>
                  <a:pt x="170392" y="161925"/>
                  <a:pt x="133350" y="234950"/>
                </a:cubicBezTo>
                <a:cubicBezTo>
                  <a:pt x="96308" y="307975"/>
                  <a:pt x="0" y="438150"/>
                  <a:pt x="0" y="438150"/>
                </a:cubicBezTo>
              </a:path>
            </a:pathLst>
          </a:custGeom>
          <a:ln w="38100" cmpd="sng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1934472" y="394546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2594872" y="394546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3255272" y="394546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3915672" y="394546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576072" y="394546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5236472" y="394546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1274072" y="4622799"/>
            <a:ext cx="118534" cy="1270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Oval 78"/>
          <p:cNvSpPr/>
          <p:nvPr/>
        </p:nvSpPr>
        <p:spPr>
          <a:xfrm>
            <a:off x="2594872" y="4673598"/>
            <a:ext cx="118534" cy="12700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3255272" y="4673598"/>
            <a:ext cx="118534" cy="12700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3915672" y="4673598"/>
            <a:ext cx="118534" cy="12700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4576072" y="4673598"/>
            <a:ext cx="118534" cy="12700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5236472" y="4698998"/>
            <a:ext cx="118534" cy="12700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5943600" y="4698998"/>
            <a:ext cx="118534" cy="12700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4576072" y="546946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5943600" y="546946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6637865" y="546946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7323665" y="5469464"/>
            <a:ext cx="118534" cy="1270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8009465" y="5465228"/>
            <a:ext cx="118534" cy="1270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Arrow Connector 94"/>
          <p:cNvCxnSpPr>
            <a:endCxn id="132" idx="2"/>
          </p:cNvCxnSpPr>
          <p:nvPr/>
        </p:nvCxnSpPr>
        <p:spPr>
          <a:xfrm flipV="1">
            <a:off x="732206" y="4002614"/>
            <a:ext cx="541866" cy="105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endCxn id="72" idx="2"/>
          </p:cNvCxnSpPr>
          <p:nvPr/>
        </p:nvCxnSpPr>
        <p:spPr>
          <a:xfrm>
            <a:off x="1392606" y="4004732"/>
            <a:ext cx="541866" cy="42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74" idx="6"/>
            <a:endCxn id="75" idx="2"/>
          </p:cNvCxnSpPr>
          <p:nvPr/>
        </p:nvCxnSpPr>
        <p:spPr>
          <a:xfrm>
            <a:off x="3373806" y="4008966"/>
            <a:ext cx="5418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>
            <a:off x="4034206" y="4011082"/>
            <a:ext cx="5418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4694606" y="4013198"/>
            <a:ext cx="5418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3915914" y="546946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3255272" y="546946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6" name="Straight Arrow Connector 105"/>
          <p:cNvCxnSpPr>
            <a:stCxn id="80" idx="2"/>
            <a:endCxn id="79" idx="6"/>
          </p:cNvCxnSpPr>
          <p:nvPr/>
        </p:nvCxnSpPr>
        <p:spPr>
          <a:xfrm flipH="1">
            <a:off x="2713406" y="4737098"/>
            <a:ext cx="5418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82" idx="2"/>
            <a:endCxn id="81" idx="6"/>
          </p:cNvCxnSpPr>
          <p:nvPr/>
        </p:nvCxnSpPr>
        <p:spPr>
          <a:xfrm flipH="1">
            <a:off x="4034206" y="4737098"/>
            <a:ext cx="5418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stCxn id="84" idx="2"/>
            <a:endCxn id="83" idx="6"/>
          </p:cNvCxnSpPr>
          <p:nvPr/>
        </p:nvCxnSpPr>
        <p:spPr>
          <a:xfrm flipH="1">
            <a:off x="5355006" y="4762498"/>
            <a:ext cx="58859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88" idx="6"/>
            <a:endCxn id="89" idx="2"/>
          </p:cNvCxnSpPr>
          <p:nvPr/>
        </p:nvCxnSpPr>
        <p:spPr>
          <a:xfrm>
            <a:off x="6062134" y="5532964"/>
            <a:ext cx="57573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>
            <a:off x="6747934" y="5528728"/>
            <a:ext cx="57573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90" idx="6"/>
          </p:cNvCxnSpPr>
          <p:nvPr/>
        </p:nvCxnSpPr>
        <p:spPr>
          <a:xfrm flipV="1">
            <a:off x="7442199" y="5524492"/>
            <a:ext cx="567266" cy="84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Oval 131"/>
          <p:cNvSpPr/>
          <p:nvPr/>
        </p:nvSpPr>
        <p:spPr>
          <a:xfrm>
            <a:off x="1274072" y="393911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Oval 132"/>
          <p:cNvSpPr/>
          <p:nvPr/>
        </p:nvSpPr>
        <p:spPr>
          <a:xfrm>
            <a:off x="613672" y="3949698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6" name="Straight Arrow Connector 135"/>
          <p:cNvCxnSpPr>
            <a:stCxn id="72" idx="6"/>
            <a:endCxn id="73" idx="2"/>
          </p:cNvCxnSpPr>
          <p:nvPr/>
        </p:nvCxnSpPr>
        <p:spPr>
          <a:xfrm>
            <a:off x="2053006" y="4008966"/>
            <a:ext cx="5418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>
            <a:stCxn id="87" idx="2"/>
            <a:endCxn id="103" idx="6"/>
          </p:cNvCxnSpPr>
          <p:nvPr/>
        </p:nvCxnSpPr>
        <p:spPr>
          <a:xfrm flipH="1">
            <a:off x="4034448" y="5532964"/>
            <a:ext cx="54162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 flipH="1">
            <a:off x="3373806" y="5535078"/>
            <a:ext cx="54162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>
            <a:stCxn id="132" idx="4"/>
            <a:endCxn id="78" idx="0"/>
          </p:cNvCxnSpPr>
          <p:nvPr/>
        </p:nvCxnSpPr>
        <p:spPr>
          <a:xfrm>
            <a:off x="1333339" y="4066114"/>
            <a:ext cx="0" cy="55668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>
            <a:stCxn id="73" idx="4"/>
            <a:endCxn id="79" idx="0"/>
          </p:cNvCxnSpPr>
          <p:nvPr/>
        </p:nvCxnSpPr>
        <p:spPr>
          <a:xfrm>
            <a:off x="2654139" y="4072466"/>
            <a:ext cx="0" cy="60113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>
            <a:stCxn id="74" idx="4"/>
            <a:endCxn id="80" idx="0"/>
          </p:cNvCxnSpPr>
          <p:nvPr/>
        </p:nvCxnSpPr>
        <p:spPr>
          <a:xfrm>
            <a:off x="3314539" y="4072466"/>
            <a:ext cx="0" cy="60113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3975181" y="4066114"/>
            <a:ext cx="0" cy="60113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>
            <a:endCxn id="87" idx="0"/>
          </p:cNvCxnSpPr>
          <p:nvPr/>
        </p:nvCxnSpPr>
        <p:spPr>
          <a:xfrm flipH="1">
            <a:off x="4635339" y="4800598"/>
            <a:ext cx="7157" cy="6688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>
            <a:stCxn id="77" idx="4"/>
            <a:endCxn id="83" idx="0"/>
          </p:cNvCxnSpPr>
          <p:nvPr/>
        </p:nvCxnSpPr>
        <p:spPr>
          <a:xfrm>
            <a:off x="5295739" y="4072466"/>
            <a:ext cx="0" cy="626532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84" idx="4"/>
            <a:endCxn id="88" idx="0"/>
          </p:cNvCxnSpPr>
          <p:nvPr/>
        </p:nvCxnSpPr>
        <p:spPr>
          <a:xfrm>
            <a:off x="6002867" y="4825998"/>
            <a:ext cx="0" cy="643466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2" name="Picture 16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6" y="3768949"/>
            <a:ext cx="114300" cy="114300"/>
          </a:xfrm>
          <a:prstGeom prst="rect">
            <a:avLst/>
          </a:prstGeom>
        </p:spPr>
      </p:pic>
      <p:pic>
        <p:nvPicPr>
          <p:cNvPr id="163" name="Picture 16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735" y="3705480"/>
            <a:ext cx="101600" cy="177800"/>
          </a:xfrm>
          <a:prstGeom prst="rect">
            <a:avLst/>
          </a:prstGeom>
        </p:spPr>
      </p:pic>
      <p:pic>
        <p:nvPicPr>
          <p:cNvPr id="164" name="Picture 16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472" y="3768949"/>
            <a:ext cx="101600" cy="114300"/>
          </a:xfrm>
          <a:prstGeom prst="rect">
            <a:avLst/>
          </a:prstGeom>
        </p:spPr>
      </p:pic>
      <p:pic>
        <p:nvPicPr>
          <p:cNvPr id="165" name="Picture 16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872" y="3768980"/>
            <a:ext cx="101600" cy="114300"/>
          </a:xfrm>
          <a:prstGeom prst="rect">
            <a:avLst/>
          </a:prstGeom>
        </p:spPr>
      </p:pic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712" y="3705480"/>
            <a:ext cx="114300" cy="177800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5430" y="3768949"/>
            <a:ext cx="114300" cy="114300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255" y="3705449"/>
            <a:ext cx="101600" cy="177800"/>
          </a:xfrm>
          <a:prstGeom prst="rect">
            <a:avLst/>
          </a:prstGeom>
        </p:spPr>
      </p:pic>
      <p:pic>
        <p:nvPicPr>
          <p:cNvPr id="169" name="Picture 16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481" y="3772379"/>
            <a:ext cx="114300" cy="114300"/>
          </a:xfrm>
          <a:prstGeom prst="rect">
            <a:avLst/>
          </a:prstGeom>
        </p:spPr>
      </p:pic>
      <p:pic>
        <p:nvPicPr>
          <p:cNvPr id="170" name="Picture 16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112" y="5649109"/>
            <a:ext cx="101600" cy="114300"/>
          </a:xfrm>
          <a:prstGeom prst="rect">
            <a:avLst/>
          </a:prstGeom>
        </p:spPr>
      </p:pic>
      <p:pic>
        <p:nvPicPr>
          <p:cNvPr id="171" name="Picture 17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334" y="5596464"/>
            <a:ext cx="101600" cy="177800"/>
          </a:xfrm>
          <a:prstGeom prst="rect">
            <a:avLst/>
          </a:prstGeom>
        </p:spPr>
      </p:pic>
      <p:pic>
        <p:nvPicPr>
          <p:cNvPr id="172" name="Picture 17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665" y="5649109"/>
            <a:ext cx="114300" cy="114300"/>
          </a:xfrm>
          <a:prstGeom prst="rect">
            <a:avLst/>
          </a:prstGeom>
        </p:spPr>
      </p:pic>
      <p:pic>
        <p:nvPicPr>
          <p:cNvPr id="173" name="Picture 17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699" y="5649109"/>
            <a:ext cx="114300" cy="114300"/>
          </a:xfrm>
          <a:prstGeom prst="rect">
            <a:avLst/>
          </a:prstGeom>
        </p:spPr>
      </p:pic>
      <p:pic>
        <p:nvPicPr>
          <p:cNvPr id="174" name="Picture 17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072" y="5649109"/>
            <a:ext cx="101600" cy="114300"/>
          </a:xfrm>
          <a:prstGeom prst="rect">
            <a:avLst/>
          </a:prstGeom>
        </p:spPr>
      </p:pic>
      <p:pic>
        <p:nvPicPr>
          <p:cNvPr id="175" name="Picture 17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606" y="5627894"/>
            <a:ext cx="101600" cy="177800"/>
          </a:xfrm>
          <a:prstGeom prst="rect">
            <a:avLst/>
          </a:prstGeom>
        </p:spPr>
      </p:pic>
      <p:pic>
        <p:nvPicPr>
          <p:cNvPr id="176" name="Picture 17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39" y="5627894"/>
            <a:ext cx="101600" cy="177800"/>
          </a:xfrm>
          <a:prstGeom prst="rect">
            <a:avLst/>
          </a:prstGeom>
        </p:spPr>
      </p:pic>
      <p:pic>
        <p:nvPicPr>
          <p:cNvPr id="177" name="Picture 17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539" y="4825998"/>
            <a:ext cx="101600" cy="215900"/>
          </a:xfrm>
          <a:prstGeom prst="rect">
            <a:avLst/>
          </a:prstGeom>
        </p:spPr>
      </p:pic>
      <p:pic>
        <p:nvPicPr>
          <p:cNvPr id="178" name="Picture 17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339" y="4876798"/>
            <a:ext cx="101600" cy="165100"/>
          </a:xfrm>
          <a:prstGeom prst="rect">
            <a:avLst/>
          </a:prstGeom>
        </p:spPr>
      </p:pic>
      <p:pic>
        <p:nvPicPr>
          <p:cNvPr id="179" name="Picture 17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00" y="4838700"/>
            <a:ext cx="114300" cy="215900"/>
          </a:xfrm>
          <a:prstGeom prst="rect">
            <a:avLst/>
          </a:prstGeom>
        </p:spPr>
      </p:pic>
      <p:pic>
        <p:nvPicPr>
          <p:cNvPr id="180" name="Picture 17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539" y="4457699"/>
            <a:ext cx="101600" cy="165100"/>
          </a:xfrm>
          <a:prstGeom prst="rect">
            <a:avLst/>
          </a:prstGeom>
        </p:spPr>
      </p:pic>
      <p:pic>
        <p:nvPicPr>
          <p:cNvPr id="181" name="Picture 18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112" y="4457699"/>
            <a:ext cx="101600" cy="165100"/>
          </a:xfrm>
          <a:prstGeom prst="rect">
            <a:avLst/>
          </a:prstGeom>
        </p:spPr>
      </p:pic>
      <p:pic>
        <p:nvPicPr>
          <p:cNvPr id="182" name="Picture 18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031" y="4889500"/>
            <a:ext cx="114300" cy="165100"/>
          </a:xfrm>
          <a:prstGeom prst="rect">
            <a:avLst/>
          </a:prstGeom>
        </p:spPr>
      </p:pic>
      <p:pic>
        <p:nvPicPr>
          <p:cNvPr id="183" name="Picture 18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589" y="4889500"/>
            <a:ext cx="1143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4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complexes are the “instances” in our data model, what are the “schemes”?</a:t>
            </a:r>
          </a:p>
          <a:p>
            <a:r>
              <a:rPr lang="en-US" dirty="0" smtClean="0"/>
              <a:t>Approach:</a:t>
            </a:r>
          </a:p>
          <a:p>
            <a:pPr lvl="1"/>
            <a:r>
              <a:rPr lang="en-US" dirty="0" smtClean="0"/>
              <a:t>All data values are carried by strings of value bits</a:t>
            </a:r>
          </a:p>
          <a:p>
            <a:pPr lvl="1"/>
            <a:r>
              <a:rPr lang="en-US" dirty="0" smtClean="0"/>
              <a:t>All other nodes are for structuring</a:t>
            </a:r>
          </a:p>
          <a:p>
            <a:pPr>
              <a:buFont typeface="Lucida Grande"/>
              <a:buChar char="➔"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0000FF"/>
                </a:solidFill>
              </a:rPr>
              <a:t>Type </a:t>
            </a:r>
            <a:r>
              <a:rPr lang="en-US" dirty="0" smtClean="0"/>
              <a:t>of a complex:</a:t>
            </a:r>
          </a:p>
          <a:p>
            <a:pPr lvl="1"/>
            <a:r>
              <a:rPr lang="en-US" dirty="0" smtClean="0"/>
              <a:t>Replace all value strings by wildcard ‘*’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957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a relation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relation								type</a:t>
            </a:r>
          </a:p>
          <a:p>
            <a:pPr marL="0" indent="0">
              <a:buNone/>
            </a:pPr>
            <a:r>
              <a:rPr lang="en-US" dirty="0" smtClean="0"/>
              <a:t>#</a:t>
            </a:r>
            <a:r>
              <a:rPr lang="en-US" baseline="-25000" dirty="0" smtClean="0"/>
              <a:t>2</a:t>
            </a:r>
            <a:r>
              <a:rPr lang="en-US" dirty="0" smtClean="0"/>
              <a:t>A#</a:t>
            </a:r>
            <a:r>
              <a:rPr lang="en-US" baseline="-25000" dirty="0" smtClean="0"/>
              <a:t>3</a:t>
            </a:r>
            <a:r>
              <a:rPr lang="en-US" u="sng" dirty="0" smtClean="0"/>
              <a:t>0011</a:t>
            </a:r>
            <a:r>
              <a:rPr lang="en-US" dirty="0" smtClean="0"/>
              <a:t>#</a:t>
            </a:r>
            <a:r>
              <a:rPr lang="en-US" baseline="-25000" dirty="0" smtClean="0"/>
              <a:t>4</a:t>
            </a:r>
            <a:r>
              <a:rPr lang="en-US" dirty="0" smtClean="0"/>
              <a:t>#</a:t>
            </a:r>
            <a:r>
              <a:rPr lang="en-US" baseline="-25000" dirty="0" smtClean="0"/>
              <a:t>2</a:t>
            </a:r>
            <a:r>
              <a:rPr lang="en-US" dirty="0" smtClean="0"/>
              <a:t>B#</a:t>
            </a:r>
            <a:r>
              <a:rPr lang="en-US" baseline="-25000" dirty="0" smtClean="0"/>
              <a:t>3</a:t>
            </a:r>
            <a:r>
              <a:rPr lang="en-US" u="sng" dirty="0" smtClean="0"/>
              <a:t>1100</a:t>
            </a:r>
            <a:r>
              <a:rPr lang="en-US" dirty="0" smtClean="0"/>
              <a:t>#</a:t>
            </a:r>
            <a:r>
              <a:rPr lang="en-US" baseline="-25000" dirty="0" smtClean="0"/>
              <a:t>4</a:t>
            </a:r>
          </a:p>
          <a:p>
            <a:pPr marL="0" indent="0">
              <a:buNone/>
            </a:pP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A#</a:t>
            </a:r>
            <a:r>
              <a:rPr lang="en-US" baseline="-25000" dirty="0" smtClean="0"/>
              <a:t>3</a:t>
            </a:r>
            <a:r>
              <a:rPr lang="en-US" u="sng" dirty="0" smtClean="0"/>
              <a:t>0001</a:t>
            </a:r>
            <a:r>
              <a:rPr lang="en-US" dirty="0"/>
              <a:t>#</a:t>
            </a:r>
            <a:r>
              <a:rPr lang="en-US" baseline="-25000" dirty="0"/>
              <a:t>4</a:t>
            </a: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B#</a:t>
            </a:r>
            <a:r>
              <a:rPr lang="en-US" baseline="-25000" dirty="0" smtClean="0"/>
              <a:t>3</a:t>
            </a:r>
            <a:r>
              <a:rPr lang="en-US" u="sng" dirty="0" smtClean="0"/>
              <a:t>1101</a:t>
            </a:r>
            <a:r>
              <a:rPr lang="en-US" dirty="0" smtClean="0"/>
              <a:t>#</a:t>
            </a:r>
            <a:r>
              <a:rPr lang="en-US" baseline="-25000" dirty="0"/>
              <a:t>4</a:t>
            </a:r>
          </a:p>
          <a:p>
            <a:pPr marL="0" indent="0">
              <a:buNone/>
            </a:pP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A#</a:t>
            </a:r>
            <a:r>
              <a:rPr lang="en-US" baseline="-25000" dirty="0" smtClean="0"/>
              <a:t>3</a:t>
            </a:r>
            <a:r>
              <a:rPr lang="en-US" u="sng" dirty="0" smtClean="0"/>
              <a:t>1011</a:t>
            </a:r>
            <a:r>
              <a:rPr lang="en-US" dirty="0"/>
              <a:t>#</a:t>
            </a:r>
            <a:r>
              <a:rPr lang="en-US" baseline="-25000" dirty="0"/>
              <a:t>4</a:t>
            </a: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B#</a:t>
            </a:r>
            <a:r>
              <a:rPr lang="en-US" baseline="-25000" dirty="0" smtClean="0"/>
              <a:t>3</a:t>
            </a:r>
            <a:r>
              <a:rPr lang="en-US" u="sng" dirty="0" smtClean="0"/>
              <a:t>1100</a:t>
            </a:r>
            <a:r>
              <a:rPr lang="en-US" dirty="0"/>
              <a:t>#</a:t>
            </a:r>
            <a:r>
              <a:rPr lang="en-US" baseline="-25000" dirty="0" smtClean="0"/>
              <a:t>4	</a:t>
            </a: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A#</a:t>
            </a:r>
            <a:r>
              <a:rPr lang="en-US" baseline="-25000" dirty="0" smtClean="0"/>
              <a:t>3</a:t>
            </a:r>
            <a:r>
              <a:rPr lang="en-US" dirty="0" smtClean="0">
                <a:solidFill>
                  <a:srgbClr val="FF0000"/>
                </a:solidFill>
              </a:rPr>
              <a:t>*</a:t>
            </a:r>
            <a:r>
              <a:rPr lang="en-US" dirty="0" smtClean="0"/>
              <a:t>#</a:t>
            </a:r>
            <a:r>
              <a:rPr lang="en-US" baseline="-25000" dirty="0"/>
              <a:t>4</a:t>
            </a: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B#</a:t>
            </a:r>
            <a:r>
              <a:rPr lang="en-US" baseline="-25000" dirty="0" smtClean="0"/>
              <a:t>3</a:t>
            </a:r>
            <a:r>
              <a:rPr lang="en-US" dirty="0" smtClean="0">
                <a:solidFill>
                  <a:srgbClr val="FF0000"/>
                </a:solidFill>
              </a:rPr>
              <a:t>*</a:t>
            </a:r>
            <a:r>
              <a:rPr lang="en-US" dirty="0" smtClean="0"/>
              <a:t>#</a:t>
            </a:r>
            <a:r>
              <a:rPr lang="en-US" baseline="-25000" dirty="0" smtClean="0"/>
              <a:t>4</a:t>
            </a:r>
            <a:endParaRPr lang="en-US" baseline="-25000" dirty="0"/>
          </a:p>
          <a:p>
            <a:pPr marL="0" indent="0">
              <a:buNone/>
            </a:pP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A#</a:t>
            </a:r>
            <a:r>
              <a:rPr lang="en-US" baseline="-25000" dirty="0"/>
              <a:t>3</a:t>
            </a:r>
            <a:r>
              <a:rPr lang="en-US" u="sng" dirty="0"/>
              <a:t>0011</a:t>
            </a:r>
            <a:r>
              <a:rPr lang="en-US" dirty="0"/>
              <a:t>#</a:t>
            </a:r>
            <a:r>
              <a:rPr lang="en-US" baseline="-25000" dirty="0"/>
              <a:t>4</a:t>
            </a: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B#</a:t>
            </a:r>
            <a:r>
              <a:rPr lang="en-US" baseline="-25000" dirty="0" smtClean="0"/>
              <a:t>3</a:t>
            </a:r>
            <a:r>
              <a:rPr lang="en-US" u="sng" dirty="0" smtClean="0"/>
              <a:t>1111</a:t>
            </a:r>
            <a:r>
              <a:rPr lang="en-US" dirty="0" smtClean="0"/>
              <a:t>#</a:t>
            </a:r>
            <a:r>
              <a:rPr lang="en-US" baseline="-25000" dirty="0"/>
              <a:t>4</a:t>
            </a:r>
          </a:p>
          <a:p>
            <a:pPr marL="0" indent="0">
              <a:buNone/>
            </a:pP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A#</a:t>
            </a:r>
            <a:r>
              <a:rPr lang="en-US" baseline="-25000" dirty="0" smtClean="0"/>
              <a:t>3</a:t>
            </a:r>
            <a:r>
              <a:rPr lang="en-US" u="sng" dirty="0" smtClean="0"/>
              <a:t>0000</a:t>
            </a:r>
            <a:r>
              <a:rPr lang="en-US" dirty="0" smtClean="0"/>
              <a:t>#</a:t>
            </a:r>
            <a:r>
              <a:rPr lang="en-US" baseline="-25000" dirty="0"/>
              <a:t>4</a:t>
            </a:r>
            <a:r>
              <a:rPr lang="en-US" dirty="0"/>
              <a:t>#</a:t>
            </a:r>
            <a:r>
              <a:rPr lang="en-US" baseline="-25000" dirty="0"/>
              <a:t>2</a:t>
            </a:r>
            <a:r>
              <a:rPr lang="en-US" dirty="0"/>
              <a:t>B#</a:t>
            </a:r>
            <a:r>
              <a:rPr lang="en-US" baseline="-25000" dirty="0"/>
              <a:t>3</a:t>
            </a:r>
            <a:r>
              <a:rPr lang="en-US" u="sng" dirty="0"/>
              <a:t>1111</a:t>
            </a:r>
            <a:r>
              <a:rPr lang="en-US" dirty="0"/>
              <a:t>#</a:t>
            </a:r>
            <a:r>
              <a:rPr lang="en-US" baseline="-25000" dirty="0"/>
              <a:t>4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695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 hybridization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Representing tuples, relations in DNA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Doing relational algebra by DNA computing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DNAQL, the </a:t>
            </a:r>
            <a:r>
              <a:rPr lang="en-US" dirty="0">
                <a:solidFill>
                  <a:srgbClr val="898989"/>
                </a:solidFill>
              </a:rPr>
              <a:t>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 complexes: the DNAQL data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Typechecking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Expressive power of DNAQL</a:t>
            </a:r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452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Well-</a:t>
            </a:r>
            <a:r>
              <a:rPr lang="en-US" dirty="0" err="1" smtClean="0"/>
              <a:t>definedness</a:t>
            </a:r>
            <a:r>
              <a:rPr lang="en-US" dirty="0" smtClean="0"/>
              <a:t> of</a:t>
            </a:r>
            <a:br>
              <a:rPr lang="en-US" dirty="0" smtClean="0"/>
            </a:br>
            <a:r>
              <a:rPr lang="en-US" dirty="0" smtClean="0"/>
              <a:t>DNAQL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Implementability</a:t>
            </a:r>
            <a:r>
              <a:rPr lang="en-US" dirty="0" smtClean="0"/>
              <a:t> by biotechnological operations imposes some preconditions</a:t>
            </a:r>
          </a:p>
          <a:p>
            <a:r>
              <a:rPr lang="en-US" dirty="0" smtClean="0"/>
              <a:t>Always well-defined:</a:t>
            </a:r>
            <a:endParaRPr lang="en-US" dirty="0"/>
          </a:p>
          <a:p>
            <a:pPr lvl="1"/>
            <a:r>
              <a:rPr lang="en-US" dirty="0" smtClean="0"/>
              <a:t>Union</a:t>
            </a:r>
          </a:p>
          <a:p>
            <a:pPr lvl="1"/>
            <a:r>
              <a:rPr lang="en-US" dirty="0" smtClean="0"/>
              <a:t>Ligate</a:t>
            </a:r>
          </a:p>
          <a:p>
            <a:pPr lvl="1"/>
            <a:r>
              <a:rPr lang="en-US" dirty="0" smtClean="0"/>
              <a:t>Split</a:t>
            </a:r>
          </a:p>
          <a:p>
            <a:pPr lvl="1"/>
            <a:r>
              <a:rPr lang="en-US" dirty="0" smtClean="0"/>
              <a:t>Cleanup</a:t>
            </a:r>
          </a:p>
        </p:txBody>
      </p:sp>
    </p:spTree>
    <p:extLst>
      <p:ext uri="{BB962C8B-B14F-4D97-AF65-F5344CB8AC3E}">
        <p14:creationId xmlns:p14="http://schemas.microsoft.com/office/powerpoint/2010/main" val="3081714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Well-</a:t>
            </a:r>
            <a:r>
              <a:rPr lang="en-US" dirty="0" err="1" smtClean="0"/>
              <a:t>definedness</a:t>
            </a:r>
            <a:r>
              <a:rPr lang="en-US" dirty="0" smtClean="0"/>
              <a:t>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Difference:</a:t>
            </a:r>
          </a:p>
          <a:p>
            <a:pPr lvl="1"/>
            <a:r>
              <a:rPr lang="en-US" dirty="0" smtClean="0"/>
              <a:t>single strands only, all same length</a:t>
            </a:r>
          </a:p>
          <a:p>
            <a:r>
              <a:rPr lang="en-US" dirty="0" smtClean="0"/>
              <a:t>Blocking:</a:t>
            </a:r>
          </a:p>
          <a:p>
            <a:pPr lvl="1"/>
            <a:r>
              <a:rPr lang="en-US" dirty="0" smtClean="0"/>
              <a:t>complex must be hybridized</a:t>
            </a:r>
          </a:p>
          <a:p>
            <a:r>
              <a:rPr lang="en-US" dirty="0" smtClean="0"/>
              <a:t>Hybridize:</a:t>
            </a:r>
          </a:p>
          <a:p>
            <a:pPr lvl="1"/>
            <a:r>
              <a:rPr lang="en-US" dirty="0" smtClean="0"/>
              <a:t>termination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an be statically characterized in terms of absence of certain alternating cycles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280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Typechecking</a:t>
            </a:r>
            <a:r>
              <a:rPr lang="en-US" dirty="0" smtClean="0"/>
              <a:t> and inference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well-</a:t>
            </a:r>
            <a:r>
              <a:rPr lang="en-US" dirty="0" err="1" smtClean="0"/>
              <a:t>definedness</a:t>
            </a:r>
            <a:r>
              <a:rPr lang="en-US" dirty="0" smtClean="0"/>
              <a:t> condition for operation statically, based on given input types</a:t>
            </a:r>
          </a:p>
          <a:p>
            <a:r>
              <a:rPr lang="en-US" dirty="0" smtClean="0"/>
              <a:t>Infer type for output, so that next operation can be </a:t>
            </a:r>
            <a:r>
              <a:rPr lang="en-US" dirty="0" err="1" smtClean="0"/>
              <a:t>typechecked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91930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/>
          <p:cNvSpPr/>
          <p:nvPr/>
        </p:nvSpPr>
        <p:spPr>
          <a:xfrm>
            <a:off x="3598172" y="3317922"/>
            <a:ext cx="5279128" cy="1711278"/>
          </a:xfrm>
          <a:prstGeom prst="rect">
            <a:avLst/>
          </a:prstGeom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92100" y="3302000"/>
            <a:ext cx="2159000" cy="1331383"/>
          </a:xfrm>
          <a:prstGeom prst="rect">
            <a:avLst/>
          </a:prstGeom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inference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73200"/>
          </a:xfrm>
        </p:spPr>
        <p:txBody>
          <a:bodyPr/>
          <a:lstStyle/>
          <a:p>
            <a:r>
              <a:rPr lang="en-US" dirty="0"/>
              <a:t>e</a:t>
            </a:r>
            <a:r>
              <a:rPr lang="en-US" dirty="0" smtClean="0"/>
              <a:t>(x) = hybridize(x ∪ </a:t>
            </a:r>
            <a:r>
              <a:rPr lang="en-US" dirty="0" err="1" smtClean="0"/>
              <a:t>immob</a:t>
            </a:r>
            <a:r>
              <a:rPr lang="en-US" dirty="0" smtClean="0"/>
              <a:t>(</a:t>
            </a:r>
            <a:r>
              <a:rPr lang="en-US" dirty="0" err="1" smtClean="0"/>
              <a:t>ā</a:t>
            </a:r>
            <a:r>
              <a:rPr lang="en-US" dirty="0" smtClean="0"/>
              <a:t>))</a:t>
            </a:r>
          </a:p>
          <a:p>
            <a:r>
              <a:rPr lang="en-US" dirty="0" smtClean="0"/>
              <a:t>If x : S then e(x) : T</a:t>
            </a:r>
          </a:p>
        </p:txBody>
      </p:sp>
      <p:sp>
        <p:nvSpPr>
          <p:cNvPr id="4" name="Oval 3"/>
          <p:cNvSpPr/>
          <p:nvPr/>
        </p:nvSpPr>
        <p:spPr>
          <a:xfrm>
            <a:off x="1934472" y="394546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>
            <a:endCxn id="8" idx="2"/>
          </p:cNvCxnSpPr>
          <p:nvPr/>
        </p:nvCxnSpPr>
        <p:spPr>
          <a:xfrm flipV="1">
            <a:off x="732206" y="4002614"/>
            <a:ext cx="541866" cy="105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endCxn id="4" idx="2"/>
          </p:cNvCxnSpPr>
          <p:nvPr/>
        </p:nvCxnSpPr>
        <p:spPr>
          <a:xfrm>
            <a:off x="1392606" y="4004732"/>
            <a:ext cx="541866" cy="42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1274072" y="393911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613672" y="3949698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4677672" y="4633383"/>
            <a:ext cx="118534" cy="1270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/>
          <p:cNvCxnSpPr>
            <a:endCxn id="16" idx="0"/>
          </p:cNvCxnSpPr>
          <p:nvPr/>
        </p:nvCxnSpPr>
        <p:spPr>
          <a:xfrm>
            <a:off x="4736939" y="4076698"/>
            <a:ext cx="0" cy="55668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03606" y="3558164"/>
            <a:ext cx="37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</a:t>
            </a:r>
            <a:r>
              <a:rPr lang="en-US" baseline="-25000" dirty="0" smtClean="0"/>
              <a:t>3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145262" y="3556048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745658" y="3558164"/>
            <a:ext cx="37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</a:t>
            </a:r>
            <a:r>
              <a:rPr lang="en-US" baseline="-25000" dirty="0"/>
              <a:t>4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338072" y="394123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>
            <a:endCxn id="32" idx="2"/>
          </p:cNvCxnSpPr>
          <p:nvPr/>
        </p:nvCxnSpPr>
        <p:spPr>
          <a:xfrm flipV="1">
            <a:off x="4135806" y="3998382"/>
            <a:ext cx="541866" cy="105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29" idx="2"/>
          </p:cNvCxnSpPr>
          <p:nvPr/>
        </p:nvCxnSpPr>
        <p:spPr>
          <a:xfrm>
            <a:off x="4796206" y="4000500"/>
            <a:ext cx="541866" cy="42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4677672" y="3934882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/>
          <p:cNvSpPr/>
          <p:nvPr/>
        </p:nvSpPr>
        <p:spPr>
          <a:xfrm>
            <a:off x="4017272" y="394546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907206" y="3553932"/>
            <a:ext cx="37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</a:t>
            </a:r>
            <a:r>
              <a:rPr lang="en-US" baseline="-25000" dirty="0" smtClean="0"/>
              <a:t>3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548862" y="3551816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149258" y="3553932"/>
            <a:ext cx="37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</a:t>
            </a:r>
            <a:r>
              <a:rPr lang="en-US" baseline="-25000" dirty="0"/>
              <a:t>4</a:t>
            </a:r>
            <a:endParaRPr lang="en-US" dirty="0"/>
          </a:p>
        </p:txBody>
      </p:sp>
      <p:sp>
        <p:nvSpPr>
          <p:cNvPr id="37" name="Oval 36"/>
          <p:cNvSpPr/>
          <p:nvPr/>
        </p:nvSpPr>
        <p:spPr>
          <a:xfrm>
            <a:off x="7649472" y="392646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>
            <a:endCxn id="40" idx="2"/>
          </p:cNvCxnSpPr>
          <p:nvPr/>
        </p:nvCxnSpPr>
        <p:spPr>
          <a:xfrm flipV="1">
            <a:off x="6447206" y="3983614"/>
            <a:ext cx="541866" cy="105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37" idx="2"/>
          </p:cNvCxnSpPr>
          <p:nvPr/>
        </p:nvCxnSpPr>
        <p:spPr>
          <a:xfrm>
            <a:off x="7107606" y="3985732"/>
            <a:ext cx="541866" cy="42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6989072" y="392011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40"/>
          <p:cNvSpPr/>
          <p:nvPr/>
        </p:nvSpPr>
        <p:spPr>
          <a:xfrm>
            <a:off x="6328672" y="3930698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218606" y="3539164"/>
            <a:ext cx="37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</a:t>
            </a:r>
            <a:r>
              <a:rPr lang="en-US" baseline="-25000" dirty="0" smtClean="0"/>
              <a:t>3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860262" y="3537048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460658" y="3539164"/>
            <a:ext cx="37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</a:t>
            </a:r>
            <a:r>
              <a:rPr lang="en-US" baseline="-25000" dirty="0"/>
              <a:t>4</a:t>
            </a:r>
            <a:endParaRPr lang="en-US" dirty="0"/>
          </a:p>
        </p:txBody>
      </p:sp>
      <p:sp>
        <p:nvSpPr>
          <p:cNvPr id="45" name="Oval 44"/>
          <p:cNvSpPr/>
          <p:nvPr/>
        </p:nvSpPr>
        <p:spPr>
          <a:xfrm>
            <a:off x="8436872" y="3934882"/>
            <a:ext cx="118534" cy="1270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81233" y="5461000"/>
            <a:ext cx="1080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</a:t>
            </a:r>
            <a:r>
              <a:rPr lang="en-US" sz="2800" dirty="0" smtClean="0"/>
              <a:t>ype S</a:t>
            </a:r>
            <a:endParaRPr lang="en-US" sz="2800" dirty="0"/>
          </a:p>
        </p:txBody>
      </p:sp>
      <p:sp>
        <p:nvSpPr>
          <p:cNvPr id="47" name="TextBox 46"/>
          <p:cNvSpPr txBox="1"/>
          <p:nvPr/>
        </p:nvSpPr>
        <p:spPr>
          <a:xfrm>
            <a:off x="5912199" y="5461000"/>
            <a:ext cx="10909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</a:t>
            </a:r>
            <a:r>
              <a:rPr lang="en-US" sz="2800" dirty="0" smtClean="0"/>
              <a:t>ype 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34111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err="1" smtClean="0"/>
              <a:t>Typechecking</a:t>
            </a:r>
            <a:r>
              <a:rPr lang="en-US" dirty="0" smtClean="0"/>
              <a:t> Cleanup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2700"/>
            <a:ext cx="8229600" cy="4525963"/>
          </a:xfrm>
        </p:spPr>
        <p:txBody>
          <a:bodyPr/>
          <a:lstStyle/>
          <a:p>
            <a:r>
              <a:rPr lang="en-US" dirty="0" smtClean="0"/>
              <a:t>Input: any complex (always well-defined)</a:t>
            </a:r>
          </a:p>
          <a:p>
            <a:r>
              <a:rPr lang="en-US" dirty="0" smtClean="0"/>
              <a:t>Output: denature, remove all stickers, probes, </a:t>
            </a:r>
            <a:r>
              <a:rPr lang="en-US" dirty="0" smtClean="0">
                <a:solidFill>
                  <a:srgbClr val="0000FF"/>
                </a:solidFill>
              </a:rPr>
              <a:t>keep only longest strands</a:t>
            </a:r>
          </a:p>
          <a:p>
            <a:r>
              <a:rPr lang="en-US" dirty="0" smtClean="0"/>
              <a:t>Gel electrophoresis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41837"/>
            <a:ext cx="4584700" cy="31161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0" y="3592195"/>
            <a:ext cx="4699000" cy="326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69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Typechecking</a:t>
            </a:r>
            <a:r>
              <a:rPr lang="en-US" dirty="0" smtClean="0"/>
              <a:t> Cleanup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/>
          <a:lstStyle/>
          <a:p>
            <a:r>
              <a:rPr lang="en-US" dirty="0" smtClean="0"/>
              <a:t>Consider type S = A*A*A ∪ AA*AA</a:t>
            </a:r>
          </a:p>
          <a:p>
            <a:r>
              <a:rPr lang="en-US" dirty="0" smtClean="0"/>
              <a:t>“Dimension” of a complex:</a:t>
            </a:r>
          </a:p>
          <a:p>
            <a:pPr lvl="1"/>
            <a:r>
              <a:rPr lang="en-US" dirty="0" smtClean="0"/>
              <a:t>Number of value bits used for data values</a:t>
            </a:r>
          </a:p>
          <a:p>
            <a:pPr lvl="1"/>
            <a:r>
              <a:rPr lang="en-US" dirty="0" smtClean="0"/>
              <a:t>Like word length in a digital computer</a:t>
            </a:r>
          </a:p>
          <a:p>
            <a:r>
              <a:rPr lang="en-US" dirty="0" smtClean="0"/>
              <a:t>Suppose dimension = d</a:t>
            </a:r>
          </a:p>
          <a:p>
            <a:pPr lvl="1"/>
            <a:r>
              <a:rPr lang="en-US" dirty="0" smtClean="0"/>
              <a:t>Strands of type A*A*A have length 2d+3</a:t>
            </a:r>
          </a:p>
          <a:p>
            <a:pPr lvl="1"/>
            <a:r>
              <a:rPr lang="en-US" dirty="0" smtClean="0"/>
              <a:t>Strands of type AA*AA length 4+d</a:t>
            </a:r>
          </a:p>
          <a:p>
            <a:pPr lvl="1"/>
            <a:r>
              <a:rPr lang="en-US" dirty="0" smtClean="0"/>
              <a:t>4+d &lt; 2d+3 for all d</a:t>
            </a:r>
          </a:p>
          <a:p>
            <a:pPr>
              <a:buFont typeface="Lucida Grande"/>
              <a:buChar char="➔"/>
            </a:pPr>
            <a:r>
              <a:rPr lang="en-US" dirty="0" smtClean="0"/>
              <a:t> If x : S then Cleanup(x) : A*A*A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730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259"/>
            <a:ext cx="8229600" cy="950752"/>
          </a:xfrm>
        </p:spPr>
        <p:txBody>
          <a:bodyPr/>
          <a:lstStyle/>
          <a:p>
            <a:r>
              <a:rPr lang="en-US" dirty="0" smtClean="0"/>
              <a:t>DNA Computing: </a:t>
            </a:r>
            <a:r>
              <a:rPr lang="en-US" dirty="0"/>
              <a:t>W</a:t>
            </a:r>
            <a:r>
              <a:rPr lang="en-US" dirty="0" smtClean="0"/>
              <a:t>hat it 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4603"/>
            <a:ext cx="8229600" cy="5703397"/>
          </a:xfrm>
        </p:spPr>
        <p:txBody>
          <a:bodyPr/>
          <a:lstStyle/>
          <a:p>
            <a:r>
              <a:rPr lang="en-US" dirty="0" smtClean="0"/>
              <a:t>Use synthetic DNA molecules as data carrier</a:t>
            </a:r>
          </a:p>
          <a:p>
            <a:r>
              <a:rPr lang="en-US" dirty="0" smtClean="0"/>
              <a:t>Programmed nanotechnology</a:t>
            </a:r>
          </a:p>
          <a:p>
            <a:r>
              <a:rPr lang="en-US" dirty="0" smtClean="0"/>
              <a:t>Computation on the DNA carried out by:</a:t>
            </a:r>
          </a:p>
          <a:p>
            <a:pPr lvl="1"/>
            <a:r>
              <a:rPr lang="en-US" dirty="0" smtClean="0"/>
              <a:t>Biotechnology laboratory protocols</a:t>
            </a:r>
          </a:p>
          <a:p>
            <a:pPr lvl="1"/>
            <a:r>
              <a:rPr lang="en-US" dirty="0" smtClean="0"/>
              <a:t>Enzymes</a:t>
            </a:r>
          </a:p>
          <a:p>
            <a:pPr lvl="1"/>
            <a:r>
              <a:rPr lang="en-US" dirty="0" smtClean="0"/>
              <a:t>DNA itself: self-assembly</a:t>
            </a:r>
          </a:p>
          <a:p>
            <a:r>
              <a:rPr lang="en-US" dirty="0" smtClean="0"/>
              <a:t>Computation goes on in:</a:t>
            </a:r>
          </a:p>
          <a:p>
            <a:pPr lvl="1"/>
            <a:r>
              <a:rPr lang="en-US" i="1" dirty="0" smtClean="0"/>
              <a:t>In vitro: </a:t>
            </a:r>
            <a:r>
              <a:rPr lang="en-US" dirty="0" smtClean="0"/>
              <a:t>Test tube (watery solution)</a:t>
            </a:r>
          </a:p>
          <a:p>
            <a:pPr lvl="1"/>
            <a:r>
              <a:rPr lang="en-US" dirty="0" smtClean="0"/>
              <a:t>DNA chips, diamond surfaces</a:t>
            </a:r>
          </a:p>
          <a:p>
            <a:pPr lvl="1"/>
            <a:r>
              <a:rPr lang="en-US" i="1" dirty="0" smtClean="0"/>
              <a:t>In vivo</a:t>
            </a:r>
            <a:r>
              <a:rPr lang="en-US" dirty="0" smtClean="0"/>
              <a:t> (smart medicine)</a:t>
            </a:r>
            <a:endParaRPr lang="en-US" i="1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75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Type inference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8100"/>
            <a:ext cx="8229600" cy="5334000"/>
          </a:xfrm>
        </p:spPr>
        <p:txBody>
          <a:bodyPr/>
          <a:lstStyle/>
          <a:p>
            <a:r>
              <a:rPr lang="en-US" dirty="0" smtClean="0"/>
              <a:t>Given input types for program:</a:t>
            </a:r>
          </a:p>
          <a:p>
            <a:pPr lvl="1"/>
            <a:r>
              <a:rPr lang="en-US" dirty="0" smtClean="0"/>
              <a:t>Decides if “well-typed”</a:t>
            </a:r>
          </a:p>
          <a:p>
            <a:pPr lvl="1"/>
            <a:r>
              <a:rPr lang="en-US" dirty="0" smtClean="0"/>
              <a:t>If so, computes result type</a:t>
            </a:r>
          </a:p>
          <a:p>
            <a:r>
              <a:rPr lang="en-US" dirty="0" smtClean="0"/>
              <a:t>Soundness: Well-typed programs always succeed on inputs of given type</a:t>
            </a:r>
          </a:p>
          <a:p>
            <a:pPr lvl="1"/>
            <a:r>
              <a:rPr lang="en-US" dirty="0" smtClean="0"/>
              <a:t>Output guaranteed to be of computed result type</a:t>
            </a:r>
          </a:p>
          <a:p>
            <a:r>
              <a:rPr lang="en-US" dirty="0" err="1" smtClean="0"/>
              <a:t>Maximality</a:t>
            </a:r>
            <a:r>
              <a:rPr lang="en-US" dirty="0" smtClean="0"/>
              <a:t>: Converse to soundness</a:t>
            </a:r>
          </a:p>
          <a:p>
            <a:pPr lvl="1"/>
            <a:r>
              <a:rPr lang="en-US" dirty="0" smtClean="0"/>
              <a:t>Only for individual operations</a:t>
            </a:r>
          </a:p>
          <a:p>
            <a:r>
              <a:rPr lang="en-US" dirty="0" smtClean="0"/>
              <a:t>Tightness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296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 hybridization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Representing tuples, relations in DNA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Doing relational algebra by DNA computing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DNAQL, the </a:t>
            </a:r>
            <a:r>
              <a:rPr lang="en-US" dirty="0">
                <a:solidFill>
                  <a:srgbClr val="898989"/>
                </a:solidFill>
              </a:rPr>
              <a:t>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898989"/>
                </a:solidFill>
              </a:rPr>
              <a:t>DNA complexes: the DNAQL data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898989"/>
                </a:solidFill>
              </a:rPr>
              <a:t>Typechecking</a:t>
            </a:r>
            <a:endParaRPr lang="en-US" dirty="0" smtClean="0">
              <a:solidFill>
                <a:srgbClr val="898989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Expressive power of DNAQL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681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Expressive power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3975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“String relational algebra”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For-loop over value bits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Value-bit selection Select[A =</a:t>
            </a:r>
            <a:r>
              <a:rPr lang="en-US" baseline="-25000" dirty="0" err="1" smtClean="0">
                <a:solidFill>
                  <a:srgbClr val="000000"/>
                </a:solidFill>
              </a:rPr>
              <a:t>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a]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Theorem</a:t>
            </a:r>
            <a:r>
              <a:rPr lang="en-US" dirty="0" smtClean="0"/>
              <a:t>: Every </a:t>
            </a:r>
            <a:r>
              <a:rPr lang="en-US" dirty="0" smtClean="0"/>
              <a:t>string-relational </a:t>
            </a:r>
            <a:r>
              <a:rPr lang="en-US" dirty="0" smtClean="0"/>
              <a:t>algebra expression, over given database schema, can be computed by a </a:t>
            </a:r>
            <a:r>
              <a:rPr lang="en-US" dirty="0" smtClean="0">
                <a:solidFill>
                  <a:srgbClr val="0000FF"/>
                </a:solidFill>
              </a:rPr>
              <a:t>well-typed </a:t>
            </a:r>
            <a:r>
              <a:rPr lang="en-US" dirty="0" smtClean="0"/>
              <a:t>DNAQL program.</a:t>
            </a:r>
          </a:p>
          <a:p>
            <a:pPr marL="0" indent="0">
              <a:buNone/>
            </a:pPr>
            <a:r>
              <a:rPr lang="en-US" dirty="0" smtClean="0"/>
              <a:t>[Yamamoto et al., DNA12, 2006]</a:t>
            </a:r>
          </a:p>
          <a:p>
            <a:pPr marL="0" indent="0">
              <a:buNone/>
            </a:pPr>
            <a:r>
              <a:rPr lang="en-US" dirty="0" smtClean="0"/>
              <a:t>[</a:t>
            </a:r>
            <a:r>
              <a:rPr lang="en-US" dirty="0" err="1" smtClean="0"/>
              <a:t>Yeh</a:t>
            </a:r>
            <a:r>
              <a:rPr lang="en-US" dirty="0" smtClean="0"/>
              <a:t> et al., Simulation Practice &amp; Theory, 2011]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244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Converse 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3975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Theorem: </a:t>
            </a:r>
            <a:r>
              <a:rPr lang="en-US" dirty="0" smtClean="0"/>
              <a:t>Every well-typed DNAQL program, for given input types, can be simulated in the </a:t>
            </a:r>
            <a:r>
              <a:rPr lang="en-US" dirty="0" smtClean="0"/>
              <a:t>string-relational </a:t>
            </a:r>
            <a:r>
              <a:rPr lang="en-US" dirty="0" smtClean="0"/>
              <a:t>algebra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Need to allow finite number of cases on dimension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E.g., cases d &lt; 7; d = 7; d &gt; 7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585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/>
          <p:cNvSpPr/>
          <p:nvPr/>
        </p:nvSpPr>
        <p:spPr>
          <a:xfrm>
            <a:off x="6487598" y="998521"/>
            <a:ext cx="2537870" cy="1972510"/>
          </a:xfrm>
          <a:prstGeom prst="rect">
            <a:avLst/>
          </a:prstGeom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1388533" y="1024690"/>
            <a:ext cx="3488267" cy="1972510"/>
          </a:xfrm>
          <a:prstGeom prst="rect">
            <a:avLst/>
          </a:prstGeom>
          <a:ln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DNAQL to relational algebra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386" y="3211129"/>
            <a:ext cx="8229600" cy="3416300"/>
          </a:xfrm>
        </p:spPr>
        <p:txBody>
          <a:bodyPr/>
          <a:lstStyle/>
          <a:p>
            <a:r>
              <a:rPr lang="en-US" dirty="0" smtClean="0"/>
              <a:t>If x : S then Hybridize(x) : T</a:t>
            </a:r>
          </a:p>
          <a:p>
            <a:r>
              <a:rPr lang="en-US" dirty="0" smtClean="0"/>
              <a:t>Store values in components of type S</a:t>
            </a:r>
            <a:r>
              <a:rPr lang="en-US" baseline="-25000" dirty="0" smtClean="0"/>
              <a:t>1</a:t>
            </a:r>
            <a:r>
              <a:rPr lang="en-US" dirty="0" smtClean="0"/>
              <a:t> in a relation R</a:t>
            </a:r>
            <a:r>
              <a:rPr lang="en-US" baseline="-25000" dirty="0" smtClean="0"/>
              <a:t>1</a:t>
            </a:r>
            <a:r>
              <a:rPr lang="en-US" dirty="0" smtClean="0"/>
              <a:t>, similar for S</a:t>
            </a:r>
            <a:r>
              <a:rPr lang="en-US" baseline="-25000" dirty="0" smtClean="0"/>
              <a:t>2</a:t>
            </a:r>
            <a:endParaRPr lang="en-US" dirty="0" smtClean="0"/>
          </a:p>
          <a:p>
            <a:r>
              <a:rPr lang="en-US" dirty="0" smtClean="0"/>
              <a:t>Then pairs of values in components of Hybridize(x) can be computed R</a:t>
            </a:r>
            <a:r>
              <a:rPr lang="en-US" baseline="-25000" dirty="0" smtClean="0"/>
              <a:t>1</a:t>
            </a:r>
            <a:r>
              <a:rPr lang="en-US" dirty="0" smtClean="0"/>
              <a:t> x R</a:t>
            </a:r>
            <a:r>
              <a:rPr lang="en-US" baseline="-25000" dirty="0" smtClean="0"/>
              <a:t>2</a:t>
            </a:r>
            <a:endParaRPr lang="en-US" dirty="0" smtClean="0"/>
          </a:p>
          <a:p>
            <a:r>
              <a:rPr lang="en-US" dirty="0" smtClean="0"/>
              <a:t>Hybridization = Cartesian product!</a:t>
            </a:r>
          </a:p>
          <a:p>
            <a:endParaRPr lang="en-US" dirty="0" smtClean="0"/>
          </a:p>
        </p:txBody>
      </p:sp>
      <p:sp>
        <p:nvSpPr>
          <p:cNvPr id="4" name="Oval 3"/>
          <p:cNvSpPr/>
          <p:nvPr/>
        </p:nvSpPr>
        <p:spPr>
          <a:xfrm>
            <a:off x="8080394" y="2041903"/>
            <a:ext cx="118534" cy="1270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>
            <a:endCxn id="4" idx="0"/>
          </p:cNvCxnSpPr>
          <p:nvPr/>
        </p:nvCxnSpPr>
        <p:spPr>
          <a:xfrm>
            <a:off x="8139661" y="1485218"/>
            <a:ext cx="0" cy="55668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740794" y="1349754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endCxn id="6" idx="2"/>
          </p:cNvCxnSpPr>
          <p:nvPr/>
        </p:nvCxnSpPr>
        <p:spPr>
          <a:xfrm>
            <a:off x="8198928" y="1409020"/>
            <a:ext cx="541866" cy="42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8080394" y="1343402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7419994" y="135398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09928" y="962452"/>
            <a:ext cx="37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</a:t>
            </a:r>
            <a:r>
              <a:rPr lang="en-US" baseline="-25000" dirty="0"/>
              <a:t>4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617778" y="1020681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847" y="958263"/>
            <a:ext cx="37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6696094" y="1353986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Arrow Connector 14"/>
          <p:cNvCxnSpPr>
            <a:stCxn id="14" idx="6"/>
            <a:endCxn id="10" idx="2"/>
          </p:cNvCxnSpPr>
          <p:nvPr/>
        </p:nvCxnSpPr>
        <p:spPr>
          <a:xfrm>
            <a:off x="6814628" y="1417486"/>
            <a:ext cx="6053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419994" y="2041903"/>
            <a:ext cx="118534" cy="1270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7479261" y="1485218"/>
            <a:ext cx="0" cy="556685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656128" y="998521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7538528" y="2118243"/>
            <a:ext cx="5418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6653898"/>
              </p:ext>
            </p:extLst>
          </p:nvPr>
        </p:nvGraphicFramePr>
        <p:xfrm>
          <a:off x="7309928" y="2168903"/>
          <a:ext cx="318112" cy="377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name="Equation" r:id="rId3" imgW="203200" imgH="241300" progId="Equation.3">
                  <p:embed/>
                </p:oleObj>
              </mc:Choice>
              <mc:Fallback>
                <p:oleObj name="Equation" r:id="rId3" imgW="203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09928" y="2168903"/>
                        <a:ext cx="318112" cy="3777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0844350"/>
              </p:ext>
            </p:extLst>
          </p:nvPr>
        </p:nvGraphicFramePr>
        <p:xfrm>
          <a:off x="7980605" y="2168903"/>
          <a:ext cx="318112" cy="377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Equation" r:id="rId5" imgW="203200" imgH="241300" progId="Equation.3">
                  <p:embed/>
                </p:oleObj>
              </mc:Choice>
              <mc:Fallback>
                <p:oleObj name="Equation" r:id="rId5" imgW="203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980605" y="2168903"/>
                        <a:ext cx="318112" cy="3777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Oval 31"/>
          <p:cNvSpPr/>
          <p:nvPr/>
        </p:nvSpPr>
        <p:spPr>
          <a:xfrm>
            <a:off x="2274014" y="1375923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>
            <a:endCxn id="32" idx="2"/>
          </p:cNvCxnSpPr>
          <p:nvPr/>
        </p:nvCxnSpPr>
        <p:spPr>
          <a:xfrm>
            <a:off x="1732148" y="1435189"/>
            <a:ext cx="541866" cy="42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1613614" y="1369571"/>
            <a:ext cx="118534" cy="127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520321" y="1066850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2189348" y="1024690"/>
            <a:ext cx="37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</a:t>
            </a:r>
            <a:r>
              <a:rPr lang="en-US" baseline="-25000" dirty="0"/>
              <a:t>4</a:t>
            </a:r>
            <a:endParaRPr lang="en-US" dirty="0"/>
          </a:p>
          <a:p>
            <a:endParaRPr lang="en-US" dirty="0"/>
          </a:p>
        </p:txBody>
      </p:sp>
      <p:grpSp>
        <p:nvGrpSpPr>
          <p:cNvPr id="69" name="Group 68"/>
          <p:cNvGrpSpPr/>
          <p:nvPr/>
        </p:nvGrpSpPr>
        <p:grpSpPr>
          <a:xfrm>
            <a:off x="3029379" y="982359"/>
            <a:ext cx="1645831" cy="1588398"/>
            <a:chOff x="3686421" y="1487117"/>
            <a:chExt cx="1645831" cy="1588398"/>
          </a:xfrm>
        </p:grpSpPr>
        <p:grpSp>
          <p:nvGrpSpPr>
            <p:cNvPr id="68" name="Group 67"/>
            <p:cNvGrpSpPr/>
            <p:nvPr/>
          </p:nvGrpSpPr>
          <p:grpSpPr>
            <a:xfrm>
              <a:off x="3796487" y="1487117"/>
              <a:ext cx="1535765" cy="1210640"/>
              <a:chOff x="3796487" y="1487117"/>
              <a:chExt cx="1535765" cy="1210640"/>
            </a:xfrm>
          </p:grpSpPr>
          <p:sp>
            <p:nvSpPr>
              <p:cNvPr id="50" name="Oval 49"/>
              <p:cNvSpPr/>
              <p:nvPr/>
            </p:nvSpPr>
            <p:spPr>
              <a:xfrm>
                <a:off x="4456887" y="2570757"/>
                <a:ext cx="118534" cy="127000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1" name="Straight Connector 50"/>
              <p:cNvCxnSpPr>
                <a:endCxn id="50" idx="0"/>
              </p:cNvCxnSpPr>
              <p:nvPr/>
            </p:nvCxnSpPr>
            <p:spPr>
              <a:xfrm>
                <a:off x="4516154" y="2014072"/>
                <a:ext cx="0" cy="556685"/>
              </a:xfrm>
              <a:prstGeom prst="line">
                <a:avLst/>
              </a:prstGeom>
              <a:ln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Oval 51"/>
              <p:cNvSpPr/>
              <p:nvPr/>
            </p:nvSpPr>
            <p:spPr>
              <a:xfrm>
                <a:off x="5117287" y="1878608"/>
                <a:ext cx="118534" cy="12700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4" name="Straight Arrow Connector 53"/>
              <p:cNvCxnSpPr>
                <a:endCxn id="52" idx="2"/>
              </p:cNvCxnSpPr>
              <p:nvPr/>
            </p:nvCxnSpPr>
            <p:spPr>
              <a:xfrm>
                <a:off x="4575421" y="1937874"/>
                <a:ext cx="541866" cy="423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Oval 54"/>
              <p:cNvSpPr/>
              <p:nvPr/>
            </p:nvSpPr>
            <p:spPr>
              <a:xfrm>
                <a:off x="4456887" y="1872256"/>
                <a:ext cx="118534" cy="12700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4327340" y="1487117"/>
                <a:ext cx="37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#</a:t>
                </a:r>
                <a:r>
                  <a:rPr lang="en-US" baseline="-25000" dirty="0"/>
                  <a:t>2</a:t>
                </a:r>
                <a:endParaRPr lang="en-US" dirty="0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3796487" y="2570757"/>
                <a:ext cx="118534" cy="127000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5032621" y="1527375"/>
                <a:ext cx="2996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*</a:t>
                </a:r>
              </a:p>
            </p:txBody>
          </p:sp>
          <p:cxnSp>
            <p:nvCxnSpPr>
              <p:cNvPr id="65" name="Straight Arrow Connector 64"/>
              <p:cNvCxnSpPr/>
              <p:nvPr/>
            </p:nvCxnSpPr>
            <p:spPr>
              <a:xfrm flipH="1">
                <a:off x="3915021" y="2647097"/>
                <a:ext cx="541867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aphicFrame>
          <p:nvGraphicFramePr>
            <p:cNvPr id="66" name="Object 6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86934394"/>
                </p:ext>
              </p:extLst>
            </p:nvPr>
          </p:nvGraphicFramePr>
          <p:xfrm>
            <a:off x="3686421" y="2697757"/>
            <a:ext cx="318112" cy="3777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4" name="Equation" r:id="rId7" imgW="203200" imgH="241300" progId="Equation.3">
                    <p:embed/>
                  </p:oleObj>
                </mc:Choice>
                <mc:Fallback>
                  <p:oleObj name="Equation" r:id="rId7" imgW="203200" imgH="2413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3686421" y="2697757"/>
                          <a:ext cx="318112" cy="37775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Object 6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6256106"/>
                </p:ext>
              </p:extLst>
            </p:nvPr>
          </p:nvGraphicFramePr>
          <p:xfrm>
            <a:off x="4357098" y="2697757"/>
            <a:ext cx="318112" cy="3777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5" name="Equation" r:id="rId8" imgW="203200" imgH="241300" progId="Equation.3">
                    <p:embed/>
                  </p:oleObj>
                </mc:Choice>
                <mc:Fallback>
                  <p:oleObj name="Equation" r:id="rId8" imgW="203200" imgH="2413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357098" y="2697757"/>
                          <a:ext cx="318112" cy="37775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0" name="TextBox 69"/>
          <p:cNvSpPr txBox="1"/>
          <p:nvPr/>
        </p:nvSpPr>
        <p:spPr>
          <a:xfrm>
            <a:off x="1613614" y="1752462"/>
            <a:ext cx="4709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</a:t>
            </a:r>
            <a:r>
              <a:rPr lang="en-US" sz="2800" baseline="-25000" dirty="0" smtClean="0"/>
              <a:t>1</a:t>
            </a:r>
            <a:endParaRPr lang="en-US" sz="2800" dirty="0"/>
          </a:p>
        </p:txBody>
      </p:sp>
      <p:sp>
        <p:nvSpPr>
          <p:cNvPr id="71" name="TextBox 70"/>
          <p:cNvSpPr txBox="1"/>
          <p:nvPr/>
        </p:nvSpPr>
        <p:spPr>
          <a:xfrm>
            <a:off x="4248502" y="2314644"/>
            <a:ext cx="4709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</a:t>
            </a:r>
            <a:r>
              <a:rPr lang="en-US" sz="2800" baseline="-25000" dirty="0"/>
              <a:t>2</a:t>
            </a:r>
            <a:endParaRPr lang="en-US" sz="2800" dirty="0"/>
          </a:p>
        </p:txBody>
      </p:sp>
      <p:sp>
        <p:nvSpPr>
          <p:cNvPr id="72" name="TextBox 71"/>
          <p:cNvSpPr txBox="1"/>
          <p:nvPr/>
        </p:nvSpPr>
        <p:spPr>
          <a:xfrm>
            <a:off x="153417" y="994563"/>
            <a:ext cx="11356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Type S</a:t>
            </a:r>
            <a:endParaRPr lang="en-US" sz="2800" dirty="0"/>
          </a:p>
        </p:txBody>
      </p:sp>
      <p:sp>
        <p:nvSpPr>
          <p:cNvPr id="74" name="TextBox 73"/>
          <p:cNvSpPr txBox="1"/>
          <p:nvPr/>
        </p:nvSpPr>
        <p:spPr>
          <a:xfrm>
            <a:off x="5341957" y="982359"/>
            <a:ext cx="11456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Type 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30955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600" y="1244600"/>
            <a:ext cx="8432800" cy="5257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We have tried to find the equivalent of relational data model, relational algebra in the world of DNA computing</a:t>
            </a:r>
          </a:p>
          <a:p>
            <a:r>
              <a:rPr lang="en-US" dirty="0" smtClean="0"/>
              <a:t>Made a language by taking “minimal” set of DNA computing operations needed to simulate relational algebra</a:t>
            </a:r>
          </a:p>
          <a:p>
            <a:r>
              <a:rPr lang="en-US" dirty="0" smtClean="0"/>
              <a:t>Made a data model by abstracting the structures arising during the simulation</a:t>
            </a:r>
          </a:p>
          <a:p>
            <a:r>
              <a:rPr lang="en-US" dirty="0" smtClean="0"/>
              <a:t>Resulting DNAQL data model can stand on itself</a:t>
            </a:r>
          </a:p>
          <a:p>
            <a:r>
              <a:rPr lang="en-US" dirty="0" smtClean="0"/>
              <a:t>Satisfying equivalence with string-relational algebra</a:t>
            </a:r>
          </a:p>
        </p:txBody>
      </p:sp>
    </p:spTree>
    <p:extLst>
      <p:ext uri="{BB962C8B-B14F-4D97-AF65-F5344CB8AC3E}">
        <p14:creationId xmlns:p14="http://schemas.microsoft.com/office/powerpoint/2010/main" val="4049793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9538"/>
            <a:ext cx="8229600" cy="1143000"/>
          </a:xfrm>
        </p:spPr>
        <p:txBody>
          <a:bodyPr/>
          <a:lstStyle/>
          <a:p>
            <a:r>
              <a:rPr lang="en-US" dirty="0" smtClean="0"/>
              <a:t>Outlook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3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Experimental validation</a:t>
            </a:r>
          </a:p>
          <a:p>
            <a:r>
              <a:rPr lang="en-US" dirty="0" smtClean="0"/>
              <a:t>Simulation</a:t>
            </a:r>
          </a:p>
          <a:p>
            <a:r>
              <a:rPr lang="en-US" dirty="0" smtClean="0"/>
              <a:t>Modeling and analysis of errors</a:t>
            </a:r>
          </a:p>
          <a:p>
            <a:pPr>
              <a:buFont typeface="Lucida Grande"/>
              <a:buChar char="☞"/>
            </a:pPr>
            <a:r>
              <a:rPr lang="en-US" dirty="0" smtClean="0"/>
              <a:t> Self-assembly models of DNA computing</a:t>
            </a:r>
          </a:p>
          <a:p>
            <a:r>
              <a:rPr lang="en-US" dirty="0" smtClean="0"/>
              <a:t>Further exploration of database aspects of Natural Computing</a:t>
            </a:r>
          </a:p>
          <a:p>
            <a:endParaRPr lang="en-US" dirty="0" smtClean="0"/>
          </a:p>
          <a:p>
            <a:r>
              <a:rPr lang="en-US" dirty="0" smtClean="0"/>
              <a:t>Want to learn more? See paper in proceedings for textbooks, conferences, journals, sources,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822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550463"/>
          </a:xfrm>
        </p:spPr>
        <p:txBody>
          <a:bodyPr/>
          <a:lstStyle/>
          <a:p>
            <a:r>
              <a:rPr lang="en-US" dirty="0" smtClean="0"/>
              <a:t>Single-stranded DNA molecule:</a:t>
            </a:r>
          </a:p>
          <a:p>
            <a:pPr lvl="1">
              <a:buFont typeface="Lucida Grande"/>
              <a:buChar char="="/>
            </a:pPr>
            <a:r>
              <a:rPr lang="en-US" dirty="0" smtClean="0"/>
              <a:t> string over the 4-letter alphabet {A,C,G,T}</a:t>
            </a:r>
          </a:p>
          <a:p>
            <a:pPr lvl="1"/>
            <a:r>
              <a:rPr lang="en-US" dirty="0" smtClean="0"/>
              <a:t>the string is called “strand”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positions are called “bases”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893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878px-DNA_chemical_structure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105" y="0"/>
            <a:ext cx="5880199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9348" y="6396489"/>
            <a:ext cx="338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 credit: Madeleine Price Ball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65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0"/>
            <a:ext cx="8229600" cy="1143000"/>
          </a:xfrm>
        </p:spPr>
        <p:txBody>
          <a:bodyPr/>
          <a:lstStyle/>
          <a:p>
            <a:r>
              <a:rPr lang="en-US" dirty="0" smtClean="0"/>
              <a:t>DNA synthesis and sequencing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35694"/>
            <a:ext cx="8491309" cy="4984421"/>
          </a:xfrm>
        </p:spPr>
        <p:txBody>
          <a:bodyPr>
            <a:normAutofit/>
          </a:bodyPr>
          <a:lstStyle/>
          <a:p>
            <a:r>
              <a:rPr lang="en-US" dirty="0" smtClean="0"/>
              <a:t>Synthesis:</a:t>
            </a:r>
          </a:p>
          <a:p>
            <a:pPr lvl="1"/>
            <a:r>
              <a:rPr lang="en-US" dirty="0" smtClean="0"/>
              <a:t>Input: string over {A,C,G,T}</a:t>
            </a:r>
          </a:p>
          <a:p>
            <a:pPr lvl="1"/>
            <a:r>
              <a:rPr lang="en-US" dirty="0" smtClean="0"/>
              <a:t>Output: actual DNA single-stranded molecule</a:t>
            </a:r>
          </a:p>
          <a:p>
            <a:r>
              <a:rPr lang="en-US" dirty="0" smtClean="0"/>
              <a:t>Currently limited to length ~ 100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ut strands can be concatenated</a:t>
            </a:r>
          </a:p>
          <a:p>
            <a:r>
              <a:rPr lang="en-US" dirty="0" smtClean="0"/>
              <a:t>Sequencing:</a:t>
            </a:r>
          </a:p>
          <a:p>
            <a:pPr lvl="1"/>
            <a:r>
              <a:rPr lang="en-US" dirty="0" smtClean="0"/>
              <a:t>Input: DNA single-stranded molecule</a:t>
            </a:r>
          </a:p>
          <a:p>
            <a:pPr lvl="1"/>
            <a:r>
              <a:rPr lang="en-US" dirty="0" smtClean="0"/>
              <a:t>Output: string over {A,C,G,T}</a:t>
            </a:r>
          </a:p>
          <a:p>
            <a:r>
              <a:rPr lang="en-US" dirty="0" smtClean="0"/>
              <a:t>Quite reliable, redundancy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111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98"/>
            <a:ext cx="8229600" cy="1143000"/>
          </a:xfrm>
        </p:spPr>
        <p:txBody>
          <a:bodyPr/>
          <a:lstStyle/>
          <a:p>
            <a:r>
              <a:rPr lang="en-US" dirty="0" smtClean="0"/>
              <a:t>Data storage in DNA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1265"/>
            <a:ext cx="8229600" cy="5237532"/>
          </a:xfrm>
        </p:spPr>
        <p:txBody>
          <a:bodyPr>
            <a:normAutofit/>
          </a:bodyPr>
          <a:lstStyle/>
          <a:p>
            <a:r>
              <a:rPr lang="en-US" dirty="0" smtClean="0"/>
              <a:t>Enormous capacity</a:t>
            </a:r>
          </a:p>
          <a:p>
            <a:pPr lvl="1"/>
            <a:r>
              <a:rPr lang="en-US" dirty="0" smtClean="0"/>
              <a:t>Theoretical capacity ~ 455 EB per gram</a:t>
            </a:r>
          </a:p>
          <a:p>
            <a:pPr lvl="1"/>
            <a:r>
              <a:rPr lang="en-US" dirty="0" smtClean="0"/>
              <a:t>~ 2.2 PB per gram with reliable encode &amp; decode</a:t>
            </a:r>
          </a:p>
          <a:p>
            <a:pPr lvl="1"/>
            <a:r>
              <a:rPr lang="en-US" dirty="0" smtClean="0"/>
              <a:t>[Goldman et al., Nature 2013]</a:t>
            </a:r>
          </a:p>
          <a:p>
            <a:r>
              <a:rPr lang="en-US" dirty="0" smtClean="0"/>
              <a:t>Very robust</a:t>
            </a:r>
          </a:p>
          <a:p>
            <a:r>
              <a:rPr lang="en-US" dirty="0" smtClean="0"/>
              <a:t>Long term</a:t>
            </a:r>
          </a:p>
          <a:p>
            <a:pPr lvl="1"/>
            <a:r>
              <a:rPr lang="en-US" dirty="0" smtClean="0"/>
              <a:t>1000nds of years</a:t>
            </a:r>
          </a:p>
          <a:p>
            <a:pPr lvl="1"/>
            <a:r>
              <a:rPr lang="en-US" dirty="0" smtClean="0"/>
              <a:t>Can be easily copied</a:t>
            </a:r>
          </a:p>
          <a:p>
            <a:r>
              <a:rPr lang="en-US" dirty="0" smtClean="0"/>
              <a:t>Archiving</a:t>
            </a:r>
          </a:p>
        </p:txBody>
      </p:sp>
    </p:spTree>
    <p:extLst>
      <p:ext uri="{BB962C8B-B14F-4D97-AF65-F5344CB8AC3E}">
        <p14:creationId xmlns:p14="http://schemas.microsoft.com/office/powerpoint/2010/main" val="23993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1701</TotalTime>
  <Words>1968</Words>
  <Application>Microsoft Macintosh PowerPoint</Application>
  <PresentationFormat>On-screen Show (4:3)</PresentationFormat>
  <Paragraphs>423</Paragraphs>
  <Slides>56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8" baseType="lpstr">
      <vt:lpstr>Office Theme</vt:lpstr>
      <vt:lpstr>Equation</vt:lpstr>
      <vt:lpstr>DNAQL a data model and query language for databases in DNA</vt:lpstr>
      <vt:lpstr>Natural Computing</vt:lpstr>
      <vt:lpstr>PowerPoint Presentation</vt:lpstr>
      <vt:lpstr>DNA Computing: What it is NOT</vt:lpstr>
      <vt:lpstr>DNA Computing: What it IS</vt:lpstr>
      <vt:lpstr>DNA</vt:lpstr>
      <vt:lpstr>PowerPoint Presentation</vt:lpstr>
      <vt:lpstr>DNA synthesis and sequencing</vt:lpstr>
      <vt:lpstr>Data storage in DNA</vt:lpstr>
      <vt:lpstr>Databases in DNA?</vt:lpstr>
      <vt:lpstr>Talk Outline</vt:lpstr>
      <vt:lpstr>Base pairing</vt:lpstr>
      <vt:lpstr>PowerPoint Presentation</vt:lpstr>
      <vt:lpstr>Complementing strings</vt:lpstr>
      <vt:lpstr>Hybridization</vt:lpstr>
      <vt:lpstr>Denaturation</vt:lpstr>
      <vt:lpstr>Talk Outline</vt:lpstr>
      <vt:lpstr>Data representation: alphabets</vt:lpstr>
      <vt:lpstr>Tuples as DNA strings</vt:lpstr>
      <vt:lpstr>Talk Outline</vt:lpstr>
      <vt:lpstr>Selection </vt:lpstr>
      <vt:lpstr>Probing, Flush, Cleanup</vt:lpstr>
      <vt:lpstr>DNA chip</vt:lpstr>
      <vt:lpstr>Cleanup</vt:lpstr>
      <vt:lpstr>Selection expressed in DNAQL</vt:lpstr>
      <vt:lpstr>Cartesian Product</vt:lpstr>
      <vt:lpstr>Ligate</vt:lpstr>
      <vt:lpstr>Cartesian product in DNAQL?</vt:lpstr>
      <vt:lpstr>Nonterminating hybridization</vt:lpstr>
      <vt:lpstr>Solution (to avoid nontermination)</vt:lpstr>
      <vt:lpstr>Getting rid of the #5#1</vt:lpstr>
      <vt:lpstr>Projection, renaming</vt:lpstr>
      <vt:lpstr>Set difference</vt:lpstr>
      <vt:lpstr>DNAQL operations so far</vt:lpstr>
      <vt:lpstr>Equality selection</vt:lpstr>
      <vt:lpstr>For-loop</vt:lpstr>
      <vt:lpstr>DNAQL</vt:lpstr>
      <vt:lpstr>Talk Outline</vt:lpstr>
      <vt:lpstr>Complexes</vt:lpstr>
      <vt:lpstr>DNA complex as a graph structure</vt:lpstr>
      <vt:lpstr>Types</vt:lpstr>
      <vt:lpstr>Type of a relation</vt:lpstr>
      <vt:lpstr>Talk Outline</vt:lpstr>
      <vt:lpstr>Well-definedness of DNAQL operations</vt:lpstr>
      <vt:lpstr>Well-definedness conditions</vt:lpstr>
      <vt:lpstr>Typechecking and inference</vt:lpstr>
      <vt:lpstr>Type inference example</vt:lpstr>
      <vt:lpstr>Typechecking Cleanup</vt:lpstr>
      <vt:lpstr>Typechecking Cleanup</vt:lpstr>
      <vt:lpstr>Type inference algorithm</vt:lpstr>
      <vt:lpstr>Talk Outline</vt:lpstr>
      <vt:lpstr>Expressive power</vt:lpstr>
      <vt:lpstr>Converse direction</vt:lpstr>
      <vt:lpstr>DNAQL to relational algebra</vt:lpstr>
      <vt:lpstr>Conclusion</vt:lpstr>
      <vt:lpstr>Outlook</vt:lpstr>
    </vt:vector>
  </TitlesOfParts>
  <Company>Universiteit Hasselt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DNAQL a DNA query language</dc:title>
  <dc:creator>Jan Van den Bussche</dc:creator>
  <cp:lastModifiedBy>Jan Van den Bussche</cp:lastModifiedBy>
  <cp:revision>76</cp:revision>
  <dcterms:created xsi:type="dcterms:W3CDTF">2013-03-12T11:49:01Z</dcterms:created>
  <dcterms:modified xsi:type="dcterms:W3CDTF">2013-03-17T23:20:28Z</dcterms:modified>
</cp:coreProperties>
</file>